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comments/comment5.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4"/>
  </p:notesMasterIdLst>
  <p:handoutMasterIdLst>
    <p:handoutMasterId r:id="rId35"/>
  </p:handoutMasterIdLst>
  <p:sldIdLst>
    <p:sldId id="979" r:id="rId5"/>
    <p:sldId id="1019" r:id="rId6"/>
    <p:sldId id="931" r:id="rId7"/>
    <p:sldId id="992" r:id="rId8"/>
    <p:sldId id="1018" r:id="rId9"/>
    <p:sldId id="950" r:id="rId10"/>
    <p:sldId id="1001" r:id="rId11"/>
    <p:sldId id="1033" r:id="rId12"/>
    <p:sldId id="1021" r:id="rId13"/>
    <p:sldId id="1020" r:id="rId14"/>
    <p:sldId id="929" r:id="rId15"/>
    <p:sldId id="930" r:id="rId16"/>
    <p:sldId id="998" r:id="rId17"/>
    <p:sldId id="985" r:id="rId18"/>
    <p:sldId id="1013" r:id="rId19"/>
    <p:sldId id="973" r:id="rId20"/>
    <p:sldId id="1003" r:id="rId21"/>
    <p:sldId id="1004" r:id="rId22"/>
    <p:sldId id="1005" r:id="rId23"/>
    <p:sldId id="1006" r:id="rId24"/>
    <p:sldId id="1038" r:id="rId25"/>
    <p:sldId id="259" r:id="rId26"/>
    <p:sldId id="260" r:id="rId27"/>
    <p:sldId id="261" r:id="rId28"/>
    <p:sldId id="1039" r:id="rId29"/>
    <p:sldId id="1040" r:id="rId30"/>
    <p:sldId id="858" r:id="rId31"/>
    <p:sldId id="941" r:id="rId32"/>
    <p:sldId id="889" r:id="rId33"/>
  </p:sldIdLst>
  <p:sldSz cx="9144000" cy="6858000" type="screen4x3"/>
  <p:notesSz cx="7010400" cy="9296400"/>
  <p:defaultTextStyle>
    <a:defPPr>
      <a:defRPr lang="en-US"/>
    </a:defPPr>
    <a:lvl1pPr algn="l" rtl="0" fontAlgn="base">
      <a:spcBef>
        <a:spcPct val="0"/>
      </a:spcBef>
      <a:spcAft>
        <a:spcPct val="0"/>
      </a:spcAft>
      <a:defRPr b="1" i="1" kern="1200">
        <a:solidFill>
          <a:schemeClr val="tx1"/>
        </a:solidFill>
        <a:latin typeface="Arial" charset="0"/>
        <a:ea typeface="+mn-ea"/>
        <a:cs typeface="Times New Roman" pitchFamily="18" charset="0"/>
      </a:defRPr>
    </a:lvl1pPr>
    <a:lvl2pPr marL="457200" algn="l" rtl="0" fontAlgn="base">
      <a:spcBef>
        <a:spcPct val="0"/>
      </a:spcBef>
      <a:spcAft>
        <a:spcPct val="0"/>
      </a:spcAft>
      <a:defRPr b="1" i="1" kern="1200">
        <a:solidFill>
          <a:schemeClr val="tx1"/>
        </a:solidFill>
        <a:latin typeface="Arial" charset="0"/>
        <a:ea typeface="+mn-ea"/>
        <a:cs typeface="Times New Roman" pitchFamily="18" charset="0"/>
      </a:defRPr>
    </a:lvl2pPr>
    <a:lvl3pPr marL="914400" algn="l" rtl="0" fontAlgn="base">
      <a:spcBef>
        <a:spcPct val="0"/>
      </a:spcBef>
      <a:spcAft>
        <a:spcPct val="0"/>
      </a:spcAft>
      <a:defRPr b="1" i="1" kern="1200">
        <a:solidFill>
          <a:schemeClr val="tx1"/>
        </a:solidFill>
        <a:latin typeface="Arial" charset="0"/>
        <a:ea typeface="+mn-ea"/>
        <a:cs typeface="Times New Roman" pitchFamily="18" charset="0"/>
      </a:defRPr>
    </a:lvl3pPr>
    <a:lvl4pPr marL="1371600" algn="l" rtl="0" fontAlgn="base">
      <a:spcBef>
        <a:spcPct val="0"/>
      </a:spcBef>
      <a:spcAft>
        <a:spcPct val="0"/>
      </a:spcAft>
      <a:defRPr b="1" i="1" kern="1200">
        <a:solidFill>
          <a:schemeClr val="tx1"/>
        </a:solidFill>
        <a:latin typeface="Arial" charset="0"/>
        <a:ea typeface="+mn-ea"/>
        <a:cs typeface="Times New Roman" pitchFamily="18" charset="0"/>
      </a:defRPr>
    </a:lvl4pPr>
    <a:lvl5pPr marL="1828800" algn="l" rtl="0" fontAlgn="base">
      <a:spcBef>
        <a:spcPct val="0"/>
      </a:spcBef>
      <a:spcAft>
        <a:spcPct val="0"/>
      </a:spcAft>
      <a:defRPr b="1" i="1" kern="1200">
        <a:solidFill>
          <a:schemeClr val="tx1"/>
        </a:solidFill>
        <a:latin typeface="Arial" charset="0"/>
        <a:ea typeface="+mn-ea"/>
        <a:cs typeface="Times New Roman" pitchFamily="18" charset="0"/>
      </a:defRPr>
    </a:lvl5pPr>
    <a:lvl6pPr marL="2286000" algn="l" defTabSz="914400" rtl="0" eaLnBrk="1" latinLnBrk="0" hangingPunct="1">
      <a:defRPr b="1" i="1" kern="1200">
        <a:solidFill>
          <a:schemeClr val="tx1"/>
        </a:solidFill>
        <a:latin typeface="Arial" charset="0"/>
        <a:ea typeface="+mn-ea"/>
        <a:cs typeface="Times New Roman" pitchFamily="18" charset="0"/>
      </a:defRPr>
    </a:lvl6pPr>
    <a:lvl7pPr marL="2743200" algn="l" defTabSz="914400" rtl="0" eaLnBrk="1" latinLnBrk="0" hangingPunct="1">
      <a:defRPr b="1" i="1" kern="1200">
        <a:solidFill>
          <a:schemeClr val="tx1"/>
        </a:solidFill>
        <a:latin typeface="Arial" charset="0"/>
        <a:ea typeface="+mn-ea"/>
        <a:cs typeface="Times New Roman" pitchFamily="18" charset="0"/>
      </a:defRPr>
    </a:lvl7pPr>
    <a:lvl8pPr marL="3200400" algn="l" defTabSz="914400" rtl="0" eaLnBrk="1" latinLnBrk="0" hangingPunct="1">
      <a:defRPr b="1" i="1" kern="1200">
        <a:solidFill>
          <a:schemeClr val="tx1"/>
        </a:solidFill>
        <a:latin typeface="Arial" charset="0"/>
        <a:ea typeface="+mn-ea"/>
        <a:cs typeface="Times New Roman" pitchFamily="18" charset="0"/>
      </a:defRPr>
    </a:lvl8pPr>
    <a:lvl9pPr marL="3657600" algn="l" defTabSz="914400" rtl="0" eaLnBrk="1" latinLnBrk="0" hangingPunct="1">
      <a:defRPr b="1" i="1"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chez, Christian CTR USFF, N1" initials="SCCUN" lastIdx="40" clrIdx="0">
    <p:extLst>
      <p:ext uri="{19B8F6BF-5375-455C-9EA6-DF929625EA0E}">
        <p15:presenceInfo xmlns:p15="http://schemas.microsoft.com/office/powerpoint/2012/main" userId="S-1-5-21-1801674531-2146617017-725345543-3185848" providerId="AD"/>
      </p:ext>
    </p:extLst>
  </p:cmAuthor>
  <p:cmAuthor id="2" name="Christian Sanchez" initials="CS" lastIdx="1" clrIdx="1">
    <p:extLst>
      <p:ext uri="{19B8F6BF-5375-455C-9EA6-DF929625EA0E}">
        <p15:presenceInfo xmlns:p15="http://schemas.microsoft.com/office/powerpoint/2012/main" userId="Christian Sanch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9B"/>
    <a:srgbClr val="000000"/>
    <a:srgbClr val="3366CC"/>
    <a:srgbClr val="00B0F0"/>
    <a:srgbClr val="003366"/>
    <a:srgbClr val="DBEEF4"/>
    <a:srgbClr val="A0E2F6"/>
    <a:srgbClr val="8A0000"/>
    <a:srgbClr val="3A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85916C-201F-4E87-937D-9ADF670D2503}" v="32" dt="2025-08-19T14:13:17.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6296" autoAdjust="0"/>
  </p:normalViewPr>
  <p:slideViewPr>
    <p:cSldViewPr snapToGrid="0">
      <p:cViewPr varScale="1">
        <p:scale>
          <a:sx n="78" d="100"/>
          <a:sy n="78" d="100"/>
        </p:scale>
        <p:origin x="1666" y="53"/>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0" d="100"/>
        <a:sy n="70" d="100"/>
      </p:scale>
      <p:origin x="0" y="0"/>
    </p:cViewPr>
  </p:sorterViewPr>
  <p:notesViewPr>
    <p:cSldViewPr snapToGrid="0">
      <p:cViewPr>
        <p:scale>
          <a:sx n="150" d="100"/>
          <a:sy n="150" d="100"/>
        </p:scale>
        <p:origin x="2400" y="-179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xml"/><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chez, Christian G CTR (USA)" userId="e4e8b040-0d6f-4c88-bae2-3e36742a9504" providerId="ADAL" clId="{7885916C-201F-4E87-937D-9ADF670D2503}"/>
    <pc:docChg chg="undo custSel addSld delSld modSld">
      <pc:chgData name="Sanchez, Christian G CTR (USA)" userId="e4e8b040-0d6f-4c88-bae2-3e36742a9504" providerId="ADAL" clId="{7885916C-201F-4E87-937D-9ADF670D2503}" dt="2025-08-19T14:14:40.542" v="335" actId="47"/>
      <pc:docMkLst>
        <pc:docMk/>
      </pc:docMkLst>
      <pc:sldChg chg="modSp add del mod">
        <pc:chgData name="Sanchez, Christian G CTR (USA)" userId="e4e8b040-0d6f-4c88-bae2-3e36742a9504" providerId="ADAL" clId="{7885916C-201F-4E87-937D-9ADF670D2503}" dt="2025-08-19T13:49:58.794" v="235" actId="115"/>
        <pc:sldMkLst>
          <pc:docMk/>
          <pc:sldMk cId="3337344932" sldId="259"/>
        </pc:sldMkLst>
        <pc:spChg chg="mod">
          <ac:chgData name="Sanchez, Christian G CTR (USA)" userId="e4e8b040-0d6f-4c88-bae2-3e36742a9504" providerId="ADAL" clId="{7885916C-201F-4E87-937D-9ADF670D2503}" dt="2025-08-19T13:49:58.794" v="235" actId="115"/>
          <ac:spMkLst>
            <pc:docMk/>
            <pc:sldMk cId="3337344932" sldId="259"/>
            <ac:spMk id="2050" creationId="{00000000-0000-0000-0000-000000000000}"/>
          </ac:spMkLst>
        </pc:spChg>
        <pc:spChg chg="mod">
          <ac:chgData name="Sanchez, Christian G CTR (USA)" userId="e4e8b040-0d6f-4c88-bae2-3e36742a9504" providerId="ADAL" clId="{7885916C-201F-4E87-937D-9ADF670D2503}" dt="2025-08-19T13:40:55.932" v="212"/>
          <ac:spMkLst>
            <pc:docMk/>
            <pc:sldMk cId="3337344932" sldId="259"/>
            <ac:spMk id="2051" creationId="{00000000-0000-0000-0000-000000000000}"/>
          </ac:spMkLst>
        </pc:spChg>
      </pc:sldChg>
      <pc:sldChg chg="modSp add mod">
        <pc:chgData name="Sanchez, Christian G CTR (USA)" userId="e4e8b040-0d6f-4c88-bae2-3e36742a9504" providerId="ADAL" clId="{7885916C-201F-4E87-937D-9ADF670D2503}" dt="2025-08-19T14:04:23.619" v="258" actId="2085"/>
        <pc:sldMkLst>
          <pc:docMk/>
          <pc:sldMk cId="2972097565" sldId="260"/>
        </pc:sldMkLst>
        <pc:spChg chg="mod">
          <ac:chgData name="Sanchez, Christian G CTR (USA)" userId="e4e8b040-0d6f-4c88-bae2-3e36742a9504" providerId="ADAL" clId="{7885916C-201F-4E87-937D-9ADF670D2503}" dt="2025-08-19T13:41:29.052" v="214" actId="207"/>
          <ac:spMkLst>
            <pc:docMk/>
            <pc:sldMk cId="2972097565" sldId="260"/>
            <ac:spMk id="8" creationId="{00000000-0000-0000-0000-000000000000}"/>
          </ac:spMkLst>
        </pc:spChg>
        <pc:spChg chg="mod">
          <ac:chgData name="Sanchez, Christian G CTR (USA)" userId="e4e8b040-0d6f-4c88-bae2-3e36742a9504" providerId="ADAL" clId="{7885916C-201F-4E87-937D-9ADF670D2503}" dt="2025-08-19T14:04:23.619" v="258" actId="2085"/>
          <ac:spMkLst>
            <pc:docMk/>
            <pc:sldMk cId="2972097565" sldId="260"/>
            <ac:spMk id="11" creationId="{00000000-0000-0000-0000-000000000000}"/>
          </ac:spMkLst>
        </pc:spChg>
      </pc:sldChg>
      <pc:sldChg chg="modSp add mod">
        <pc:chgData name="Sanchez, Christian G CTR (USA)" userId="e4e8b040-0d6f-4c88-bae2-3e36742a9504" providerId="ADAL" clId="{7885916C-201F-4E87-937D-9ADF670D2503}" dt="2025-08-19T13:41:57.134" v="216" actId="207"/>
        <pc:sldMkLst>
          <pc:docMk/>
          <pc:sldMk cId="531760710" sldId="261"/>
        </pc:sldMkLst>
        <pc:spChg chg="mod">
          <ac:chgData name="Sanchez, Christian G CTR (USA)" userId="e4e8b040-0d6f-4c88-bae2-3e36742a9504" providerId="ADAL" clId="{7885916C-201F-4E87-937D-9ADF670D2503}" dt="2025-08-19T13:41:57.134" v="216" actId="207"/>
          <ac:spMkLst>
            <pc:docMk/>
            <pc:sldMk cId="531760710" sldId="261"/>
            <ac:spMk id="6146" creationId="{00000000-0000-0000-0000-000000000000}"/>
          </ac:spMkLst>
        </pc:spChg>
      </pc:sldChg>
      <pc:sldChg chg="addSp delSp modSp add del mod">
        <pc:chgData name="Sanchez, Christian G CTR (USA)" userId="e4e8b040-0d6f-4c88-bae2-3e36742a9504" providerId="ADAL" clId="{7885916C-201F-4E87-937D-9ADF670D2503}" dt="2025-08-19T13:51:12.819" v="236" actId="2696"/>
        <pc:sldMkLst>
          <pc:docMk/>
          <pc:sldMk cId="2500367266" sldId="262"/>
        </pc:sldMkLst>
        <pc:spChg chg="del mod">
          <ac:chgData name="Sanchez, Christian G CTR (USA)" userId="e4e8b040-0d6f-4c88-bae2-3e36742a9504" providerId="ADAL" clId="{7885916C-201F-4E87-937D-9ADF670D2503}" dt="2025-08-19T13:44:53.366" v="225" actId="478"/>
          <ac:spMkLst>
            <pc:docMk/>
            <pc:sldMk cId="2500367266" sldId="262"/>
            <ac:spMk id="7" creationId="{00000000-0000-0000-0000-000000000000}"/>
          </ac:spMkLst>
        </pc:spChg>
        <pc:spChg chg="add del mod">
          <ac:chgData name="Sanchez, Christian G CTR (USA)" userId="e4e8b040-0d6f-4c88-bae2-3e36742a9504" providerId="ADAL" clId="{7885916C-201F-4E87-937D-9ADF670D2503}" dt="2025-08-19T13:45:12.766" v="229" actId="478"/>
          <ac:spMkLst>
            <pc:docMk/>
            <pc:sldMk cId="2500367266" sldId="262"/>
            <ac:spMk id="9" creationId="{8FFF5DE8-D9FB-729E-475B-A36CE3AF5774}"/>
          </ac:spMkLst>
        </pc:spChg>
        <pc:spChg chg="del mod">
          <ac:chgData name="Sanchez, Christian G CTR (USA)" userId="e4e8b040-0d6f-4c88-bae2-3e36742a9504" providerId="ADAL" clId="{7885916C-201F-4E87-937D-9ADF670D2503}" dt="2025-08-19T13:45:09.505" v="228" actId="478"/>
          <ac:spMkLst>
            <pc:docMk/>
            <pc:sldMk cId="2500367266" sldId="262"/>
            <ac:spMk id="7170" creationId="{00000000-0000-0000-0000-000000000000}"/>
          </ac:spMkLst>
        </pc:spChg>
        <pc:graphicFrameChg chg="del">
          <ac:chgData name="Sanchez, Christian G CTR (USA)" userId="e4e8b040-0d6f-4c88-bae2-3e36742a9504" providerId="ADAL" clId="{7885916C-201F-4E87-937D-9ADF670D2503}" dt="2025-08-19T13:44:55.731" v="226" actId="478"/>
          <ac:graphicFrameMkLst>
            <pc:docMk/>
            <pc:sldMk cId="2500367266" sldId="262"/>
            <ac:graphicFrameMk id="5" creationId="{00000000-0000-0000-0000-000000000000}"/>
          </ac:graphicFrameMkLst>
        </pc:graphicFrameChg>
        <pc:picChg chg="mod">
          <ac:chgData name="Sanchez, Christian G CTR (USA)" userId="e4e8b040-0d6f-4c88-bae2-3e36742a9504" providerId="ADAL" clId="{7885916C-201F-4E87-937D-9ADF670D2503}" dt="2025-08-19T13:45:28.502" v="233" actId="14100"/>
          <ac:picMkLst>
            <pc:docMk/>
            <pc:sldMk cId="2500367266" sldId="262"/>
            <ac:picMk id="2" creationId="{DCA85110-5970-03C6-25C8-947235C16053}"/>
          </ac:picMkLst>
        </pc:picChg>
        <pc:picChg chg="del">
          <ac:chgData name="Sanchez, Christian G CTR (USA)" userId="e4e8b040-0d6f-4c88-bae2-3e36742a9504" providerId="ADAL" clId="{7885916C-201F-4E87-937D-9ADF670D2503}" dt="2025-08-19T13:44:44.589" v="223" actId="478"/>
          <ac:picMkLst>
            <pc:docMk/>
            <pc:sldMk cId="2500367266" sldId="262"/>
            <ac:picMk id="3" creationId="{00000000-0000-0000-0000-000000000000}"/>
          </ac:picMkLst>
        </pc:picChg>
      </pc:sldChg>
      <pc:sldChg chg="del">
        <pc:chgData name="Sanchez, Christian G CTR (USA)" userId="e4e8b040-0d6f-4c88-bae2-3e36742a9504" providerId="ADAL" clId="{7885916C-201F-4E87-937D-9ADF670D2503}" dt="2025-08-19T13:36:53.213" v="198" actId="47"/>
        <pc:sldMkLst>
          <pc:docMk/>
          <pc:sldMk cId="1515643890" sldId="263"/>
        </pc:sldMkLst>
      </pc:sldChg>
      <pc:sldChg chg="modSp mod">
        <pc:chgData name="Sanchez, Christian G CTR (USA)" userId="e4e8b040-0d6f-4c88-bae2-3e36742a9504" providerId="ADAL" clId="{7885916C-201F-4E87-937D-9ADF670D2503}" dt="2025-08-13T12:29:47.136" v="171" actId="6549"/>
        <pc:sldMkLst>
          <pc:docMk/>
          <pc:sldMk cId="2191731066" sldId="941"/>
        </pc:sldMkLst>
        <pc:spChg chg="mod">
          <ac:chgData name="Sanchez, Christian G CTR (USA)" userId="e4e8b040-0d6f-4c88-bae2-3e36742a9504" providerId="ADAL" clId="{7885916C-201F-4E87-937D-9ADF670D2503}" dt="2025-08-13T12:25:57.585" v="136" actId="20577"/>
          <ac:spMkLst>
            <pc:docMk/>
            <pc:sldMk cId="2191731066" sldId="941"/>
            <ac:spMk id="3" creationId="{00000000-0000-0000-0000-000000000000}"/>
          </ac:spMkLst>
        </pc:spChg>
        <pc:spChg chg="mod">
          <ac:chgData name="Sanchez, Christian G CTR (USA)" userId="e4e8b040-0d6f-4c88-bae2-3e36742a9504" providerId="ADAL" clId="{7885916C-201F-4E87-937D-9ADF670D2503}" dt="2025-08-13T12:29:47.136" v="171" actId="6549"/>
          <ac:spMkLst>
            <pc:docMk/>
            <pc:sldMk cId="2191731066" sldId="941"/>
            <ac:spMk id="5" creationId="{00000000-0000-0000-0000-000000000000}"/>
          </ac:spMkLst>
        </pc:spChg>
      </pc:sldChg>
      <pc:sldChg chg="del">
        <pc:chgData name="Sanchez, Christian G CTR (USA)" userId="e4e8b040-0d6f-4c88-bae2-3e36742a9504" providerId="ADAL" clId="{7885916C-201F-4E87-937D-9ADF670D2503}" dt="2025-08-19T14:14:36.836" v="334" actId="47"/>
        <pc:sldMkLst>
          <pc:docMk/>
          <pc:sldMk cId="3310675519" sldId="1028"/>
        </pc:sldMkLst>
      </pc:sldChg>
      <pc:sldChg chg="del">
        <pc:chgData name="Sanchez, Christian G CTR (USA)" userId="e4e8b040-0d6f-4c88-bae2-3e36742a9504" providerId="ADAL" clId="{7885916C-201F-4E87-937D-9ADF670D2503}" dt="2025-08-19T13:35:51.023" v="193" actId="47"/>
        <pc:sldMkLst>
          <pc:docMk/>
          <pc:sldMk cId="2672528909" sldId="1030"/>
        </pc:sldMkLst>
      </pc:sldChg>
      <pc:sldChg chg="del">
        <pc:chgData name="Sanchez, Christian G CTR (USA)" userId="e4e8b040-0d6f-4c88-bae2-3e36742a9504" providerId="ADAL" clId="{7885916C-201F-4E87-937D-9ADF670D2503}" dt="2025-08-19T13:36:33.246" v="196" actId="47"/>
        <pc:sldMkLst>
          <pc:docMk/>
          <pc:sldMk cId="946918452" sldId="1031"/>
        </pc:sldMkLst>
      </pc:sldChg>
      <pc:sldChg chg="del">
        <pc:chgData name="Sanchez, Christian G CTR (USA)" userId="e4e8b040-0d6f-4c88-bae2-3e36742a9504" providerId="ADAL" clId="{7885916C-201F-4E87-937D-9ADF670D2503}" dt="2025-08-19T14:14:40.542" v="335" actId="47"/>
        <pc:sldMkLst>
          <pc:docMk/>
          <pc:sldMk cId="1998467159" sldId="1032"/>
        </pc:sldMkLst>
      </pc:sldChg>
      <pc:sldChg chg="del">
        <pc:chgData name="Sanchez, Christian G CTR (USA)" userId="e4e8b040-0d6f-4c88-bae2-3e36742a9504" providerId="ADAL" clId="{7885916C-201F-4E87-937D-9ADF670D2503}" dt="2025-08-15T13:58:20.364" v="185" actId="47"/>
        <pc:sldMkLst>
          <pc:docMk/>
          <pc:sldMk cId="2207098804" sldId="1034"/>
        </pc:sldMkLst>
      </pc:sldChg>
      <pc:sldChg chg="del">
        <pc:chgData name="Sanchez, Christian G CTR (USA)" userId="e4e8b040-0d6f-4c88-bae2-3e36742a9504" providerId="ADAL" clId="{7885916C-201F-4E87-937D-9ADF670D2503}" dt="2025-08-19T13:35:30.487" v="191" actId="47"/>
        <pc:sldMkLst>
          <pc:docMk/>
          <pc:sldMk cId="3467316889" sldId="1035"/>
        </pc:sldMkLst>
      </pc:sldChg>
      <pc:sldChg chg="del">
        <pc:chgData name="Sanchez, Christian G CTR (USA)" userId="e4e8b040-0d6f-4c88-bae2-3e36742a9504" providerId="ADAL" clId="{7885916C-201F-4E87-937D-9ADF670D2503}" dt="2025-08-19T13:36:20.580" v="195" actId="47"/>
        <pc:sldMkLst>
          <pc:docMk/>
          <pc:sldMk cId="710954687" sldId="1036"/>
        </pc:sldMkLst>
      </pc:sldChg>
      <pc:sldChg chg="del">
        <pc:chgData name="Sanchez, Christian G CTR (USA)" userId="e4e8b040-0d6f-4c88-bae2-3e36742a9504" providerId="ADAL" clId="{7885916C-201F-4E87-937D-9ADF670D2503}" dt="2025-08-19T13:36:36.668" v="197" actId="47"/>
        <pc:sldMkLst>
          <pc:docMk/>
          <pc:sldMk cId="3401698894" sldId="1037"/>
        </pc:sldMkLst>
      </pc:sldChg>
      <pc:sldChg chg="addSp delSp modSp add mod">
        <pc:chgData name="Sanchez, Christian G CTR (USA)" userId="e4e8b040-0d6f-4c88-bae2-3e36742a9504" providerId="ADAL" clId="{7885916C-201F-4E87-937D-9ADF670D2503}" dt="2025-08-15T13:58:11.065" v="184" actId="208"/>
        <pc:sldMkLst>
          <pc:docMk/>
          <pc:sldMk cId="2743348275" sldId="1038"/>
        </pc:sldMkLst>
        <pc:picChg chg="add mod">
          <ac:chgData name="Sanchez, Christian G CTR (USA)" userId="e4e8b040-0d6f-4c88-bae2-3e36742a9504" providerId="ADAL" clId="{7885916C-201F-4E87-937D-9ADF670D2503}" dt="2025-08-15T13:58:11.065" v="184" actId="208"/>
          <ac:picMkLst>
            <pc:docMk/>
            <pc:sldMk cId="2743348275" sldId="1038"/>
            <ac:picMk id="4" creationId="{96E7FA72-EF6B-7C6F-D2C7-DB04CF3D1C85}"/>
          </ac:picMkLst>
        </pc:picChg>
      </pc:sldChg>
      <pc:sldChg chg="add del">
        <pc:chgData name="Sanchez, Christian G CTR (USA)" userId="e4e8b040-0d6f-4c88-bae2-3e36742a9504" providerId="ADAL" clId="{7885916C-201F-4E87-937D-9ADF670D2503}" dt="2025-08-19T13:35:04.966" v="189" actId="47"/>
        <pc:sldMkLst>
          <pc:docMk/>
          <pc:sldMk cId="2604215692" sldId="1039"/>
        </pc:sldMkLst>
      </pc:sldChg>
      <pc:sldChg chg="modSp add mod">
        <pc:chgData name="Sanchez, Christian G CTR (USA)" userId="e4e8b040-0d6f-4c88-bae2-3e36742a9504" providerId="ADAL" clId="{7885916C-201F-4E87-937D-9ADF670D2503}" dt="2025-08-19T14:01:11.052" v="251" actId="20577"/>
        <pc:sldMkLst>
          <pc:docMk/>
          <pc:sldMk cId="2749057467" sldId="1039"/>
        </pc:sldMkLst>
        <pc:spChg chg="mod">
          <ac:chgData name="Sanchez, Christian G CTR (USA)" userId="e4e8b040-0d6f-4c88-bae2-3e36742a9504" providerId="ADAL" clId="{7885916C-201F-4E87-937D-9ADF670D2503}" dt="2025-08-19T14:01:11.052" v="251" actId="20577"/>
          <ac:spMkLst>
            <pc:docMk/>
            <pc:sldMk cId="2749057467" sldId="1039"/>
            <ac:spMk id="7170" creationId="{00000000-0000-0000-0000-000000000000}"/>
          </ac:spMkLst>
        </pc:spChg>
        <pc:picChg chg="mod">
          <ac:chgData name="Sanchez, Christian G CTR (USA)" userId="e4e8b040-0d6f-4c88-bae2-3e36742a9504" providerId="ADAL" clId="{7885916C-201F-4E87-937D-9ADF670D2503}" dt="2025-08-19T13:52:21.910" v="240" actId="1582"/>
          <ac:picMkLst>
            <pc:docMk/>
            <pc:sldMk cId="2749057467" sldId="1039"/>
            <ac:picMk id="3" creationId="{00000000-0000-0000-0000-000000000000}"/>
          </ac:picMkLst>
        </pc:picChg>
      </pc:sldChg>
      <pc:sldChg chg="add del">
        <pc:chgData name="Sanchez, Christian G CTR (USA)" userId="e4e8b040-0d6f-4c88-bae2-3e36742a9504" providerId="ADAL" clId="{7885916C-201F-4E87-937D-9ADF670D2503}" dt="2025-08-19T13:43:50.377" v="221" actId="47"/>
        <pc:sldMkLst>
          <pc:docMk/>
          <pc:sldMk cId="3161976752" sldId="1039"/>
        </pc:sldMkLst>
      </pc:sldChg>
      <pc:sldChg chg="modSp add del mod">
        <pc:chgData name="Sanchez, Christian G CTR (USA)" userId="e4e8b040-0d6f-4c88-bae2-3e36742a9504" providerId="ADAL" clId="{7885916C-201F-4E87-937D-9ADF670D2503}" dt="2025-08-19T13:39:46.068" v="205" actId="47"/>
        <pc:sldMkLst>
          <pc:docMk/>
          <pc:sldMk cId="3878920968" sldId="1040"/>
        </pc:sldMkLst>
        <pc:spChg chg="mod">
          <ac:chgData name="Sanchez, Christian G CTR (USA)" userId="e4e8b040-0d6f-4c88-bae2-3e36742a9504" providerId="ADAL" clId="{7885916C-201F-4E87-937D-9ADF670D2503}" dt="2025-08-19T13:39:28.075" v="204" actId="1076"/>
          <ac:spMkLst>
            <pc:docMk/>
            <pc:sldMk cId="3878920968" sldId="1040"/>
            <ac:spMk id="2050" creationId="{00000000-0000-0000-0000-000000000000}"/>
          </ac:spMkLst>
        </pc:spChg>
      </pc:sldChg>
      <pc:sldChg chg="addSp delSp modSp add mod">
        <pc:chgData name="Sanchez, Christian G CTR (USA)" userId="e4e8b040-0d6f-4c88-bae2-3e36742a9504" providerId="ADAL" clId="{7885916C-201F-4E87-937D-9ADF670D2503}" dt="2025-08-19T14:14:22.653" v="333" actId="20577"/>
        <pc:sldMkLst>
          <pc:docMk/>
          <pc:sldMk cId="3907188096" sldId="1040"/>
        </pc:sldMkLst>
        <pc:spChg chg="del">
          <ac:chgData name="Sanchez, Christian G CTR (USA)" userId="e4e8b040-0d6f-4c88-bae2-3e36742a9504" providerId="ADAL" clId="{7885916C-201F-4E87-937D-9ADF670D2503}" dt="2025-08-19T14:03:48.868" v="255" actId="478"/>
          <ac:spMkLst>
            <pc:docMk/>
            <pc:sldMk cId="3907188096" sldId="1040"/>
            <ac:spMk id="6" creationId="{CE93D803-3FE6-BB75-69C9-7053BD4231ED}"/>
          </ac:spMkLst>
        </pc:spChg>
        <pc:spChg chg="mod">
          <ac:chgData name="Sanchez, Christian G CTR (USA)" userId="e4e8b040-0d6f-4c88-bae2-3e36742a9504" providerId="ADAL" clId="{7885916C-201F-4E87-937D-9ADF670D2503}" dt="2025-08-19T14:14:22.653" v="333" actId="20577"/>
          <ac:spMkLst>
            <pc:docMk/>
            <pc:sldMk cId="3907188096" sldId="1040"/>
            <ac:spMk id="8" creationId="{574D1A35-BBE5-BBD3-3D95-3856235BD59A}"/>
          </ac:spMkLst>
        </pc:spChg>
        <pc:spChg chg="mod">
          <ac:chgData name="Sanchez, Christian G CTR (USA)" userId="e4e8b040-0d6f-4c88-bae2-3e36742a9504" providerId="ADAL" clId="{7885916C-201F-4E87-937D-9ADF670D2503}" dt="2025-08-19T14:13:17.056" v="323" actId="1036"/>
          <ac:spMkLst>
            <pc:docMk/>
            <pc:sldMk cId="3907188096" sldId="1040"/>
            <ac:spMk id="11" creationId="{B3B00761-1426-F36D-2E01-411A715662B9}"/>
          </ac:spMkLst>
        </pc:spChg>
        <pc:picChg chg="add mod">
          <ac:chgData name="Sanchez, Christian G CTR (USA)" userId="e4e8b040-0d6f-4c88-bae2-3e36742a9504" providerId="ADAL" clId="{7885916C-201F-4E87-937D-9ADF670D2503}" dt="2025-08-19T14:13:56.915" v="329" actId="1036"/>
          <ac:picMkLst>
            <pc:docMk/>
            <pc:sldMk cId="3907188096" sldId="1040"/>
            <ac:picMk id="3" creationId="{47E0D3B7-B197-CC82-CA25-032CD8C2A8B7}"/>
          </ac:picMkLst>
        </pc:picChg>
        <pc:picChg chg="del mod">
          <ac:chgData name="Sanchez, Christian G CTR (USA)" userId="e4e8b040-0d6f-4c88-bae2-3e36742a9504" providerId="ADAL" clId="{7885916C-201F-4E87-937D-9ADF670D2503}" dt="2025-08-19T14:03:42.975" v="254" actId="478"/>
          <ac:picMkLst>
            <pc:docMk/>
            <pc:sldMk cId="3907188096" sldId="1040"/>
            <ac:picMk id="5" creationId="{EF996301-5BAB-D585-A68A-E8892FA4F280}"/>
          </ac:picMkLst>
        </pc:picChg>
        <pc:picChg chg="del">
          <ac:chgData name="Sanchez, Christian G CTR (USA)" userId="e4e8b040-0d6f-4c88-bae2-3e36742a9504" providerId="ADAL" clId="{7885916C-201F-4E87-937D-9ADF670D2503}" dt="2025-08-19T14:03:59.796" v="256" actId="478"/>
          <ac:picMkLst>
            <pc:docMk/>
            <pc:sldMk cId="3907188096" sldId="1040"/>
            <ac:picMk id="10" creationId="{B25D9B86-FF57-829B-EC31-46D81F8321E2}"/>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7-15T10:47:50.514" idx="40">
    <p:pos x="10" y="10"/>
    <p:text>DoDI 6200.05 Force Health Protection Quality Assurance Program Goal</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16T10:31:53.437" idx="3">
    <p:pos x="10" y="10"/>
    <p:text>Slides 13 - 17 covers the program challenges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7-15T11:14:57.369" idx="36">
    <p:pos x="10" y="10"/>
    <p:text>Don't forget to update the deployment event if the SM's orders were cancelled or the dates has changed. Delete the deployment event if DHA is no longer required. Exempt if the Pre-DHA was completed.</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7-15T11:13:12.145" idx="35">
    <p:pos x="10" y="10"/>
    <p:text>Close out the last deployment if SM is deploying or deployed again.</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7-15T11:13:12.145" idx="35">
    <p:pos x="10" y="10"/>
    <p:text>Close out the last deployment if SM is deploying or deployed again.</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algn="l" defTabSz="923925" eaLnBrk="0" hangingPunct="0">
              <a:defRPr sz="1200">
                <a:latin typeface="Arial" charset="0"/>
              </a:defRPr>
            </a:lvl1pPr>
          </a:lstStyle>
          <a:p>
            <a:pPr>
              <a:defRPr/>
            </a:pPr>
            <a:endParaRPr lang="en-US" dirty="0"/>
          </a:p>
        </p:txBody>
      </p:sp>
      <p:sp>
        <p:nvSpPr>
          <p:cNvPr id="12291" name="Rectangle 3"/>
          <p:cNvSpPr>
            <a:spLocks noGrp="1" noChangeArrowheads="1"/>
          </p:cNvSpPr>
          <p:nvPr>
            <p:ph type="dt" sz="quarter" idx="1"/>
          </p:nvPr>
        </p:nvSpPr>
        <p:spPr bwMode="auto">
          <a:xfrm>
            <a:off x="3972560" y="0"/>
            <a:ext cx="303784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algn="r" defTabSz="923925" eaLnBrk="0" hangingPunct="0">
              <a:defRPr sz="1200">
                <a:latin typeface="Arial" charset="0"/>
              </a:defRPr>
            </a:lvl1pPr>
          </a:lstStyle>
          <a:p>
            <a:pPr>
              <a:defRPr/>
            </a:pPr>
            <a:endParaRPr lang="en-US" dirty="0"/>
          </a:p>
        </p:txBody>
      </p:sp>
      <p:sp>
        <p:nvSpPr>
          <p:cNvPr id="12292" name="Rectangle 4"/>
          <p:cNvSpPr>
            <a:spLocks noGrp="1" noChangeArrowheads="1"/>
          </p:cNvSpPr>
          <p:nvPr>
            <p:ph type="ftr" sz="quarter" idx="2"/>
          </p:nvPr>
        </p:nvSpPr>
        <p:spPr bwMode="auto">
          <a:xfrm>
            <a:off x="0" y="8832850"/>
            <a:ext cx="3037840" cy="463550"/>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algn="l" defTabSz="923925" eaLnBrk="0" hangingPunct="0">
              <a:defRPr sz="1200">
                <a:latin typeface="Arial" charset="0"/>
              </a:defRPr>
            </a:lvl1pPr>
          </a:lstStyle>
          <a:p>
            <a:pPr>
              <a:defRPr/>
            </a:pPr>
            <a:endParaRPr lang="en-US" dirty="0"/>
          </a:p>
        </p:txBody>
      </p:sp>
      <p:sp>
        <p:nvSpPr>
          <p:cNvPr id="12293" name="Rectangle 5"/>
          <p:cNvSpPr>
            <a:spLocks noGrp="1" noChangeArrowheads="1"/>
          </p:cNvSpPr>
          <p:nvPr>
            <p:ph type="sldNum" sz="quarter" idx="3"/>
          </p:nvPr>
        </p:nvSpPr>
        <p:spPr bwMode="auto">
          <a:xfrm>
            <a:off x="3972560" y="8832850"/>
            <a:ext cx="3037840" cy="463550"/>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algn="r" defTabSz="923925" eaLnBrk="0" hangingPunct="0">
              <a:defRPr sz="1200">
                <a:latin typeface="Arial" charset="0"/>
              </a:defRPr>
            </a:lvl1pPr>
          </a:lstStyle>
          <a:p>
            <a:pPr>
              <a:defRPr/>
            </a:pPr>
            <a:fld id="{B4279A50-0465-4BFC-BF3C-D1107A6192A8}" type="slidenum">
              <a:rPr lang="en-US"/>
              <a:pPr>
                <a:defRPr/>
              </a:pPr>
              <a:t>‹#›</a:t>
            </a:fld>
            <a:endParaRPr lang="en-US" dirty="0"/>
          </a:p>
        </p:txBody>
      </p:sp>
    </p:spTree>
    <p:extLst>
      <p:ext uri="{BB962C8B-B14F-4D97-AF65-F5344CB8AC3E}">
        <p14:creationId xmlns:p14="http://schemas.microsoft.com/office/powerpoint/2010/main" val="2280365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algn="l" defTabSz="923925" eaLnBrk="0" hangingPunct="0">
              <a:defRPr sz="1200">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2560" y="0"/>
            <a:ext cx="303784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algn="r" defTabSz="923925" eaLnBrk="0" hangingPunct="0">
              <a:defRPr sz="1200">
                <a:latin typeface="Arial"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0" y="4416426"/>
            <a:ext cx="5140960" cy="4181475"/>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7840" cy="463550"/>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algn="l" defTabSz="923925" eaLnBrk="0" hangingPunct="0">
              <a:defRPr sz="1200">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2560" y="8832850"/>
            <a:ext cx="3037840" cy="463550"/>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algn="r" defTabSz="923925" eaLnBrk="0" hangingPunct="0">
              <a:defRPr sz="1200">
                <a:latin typeface="Arial" charset="0"/>
              </a:defRPr>
            </a:lvl1pPr>
          </a:lstStyle>
          <a:p>
            <a:pPr>
              <a:defRPr/>
            </a:pPr>
            <a:fld id="{576B4F0A-7AF5-4CC2-B572-1196B25EA4BB}" type="slidenum">
              <a:rPr lang="en-US"/>
              <a:pPr>
                <a:defRPr/>
              </a:pPr>
              <a:t>‹#›</a:t>
            </a:fld>
            <a:endParaRPr lang="en-US" dirty="0"/>
          </a:p>
        </p:txBody>
      </p:sp>
    </p:spTree>
    <p:extLst>
      <p:ext uri="{BB962C8B-B14F-4D97-AF65-F5344CB8AC3E}">
        <p14:creationId xmlns:p14="http://schemas.microsoft.com/office/powerpoint/2010/main" val="2823848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6B4F0A-7AF5-4CC2-B572-1196B25EA4BB}" type="slidenum">
              <a:rPr lang="en-US" smtClean="0"/>
              <a:pPr>
                <a:defRPr/>
              </a:pPr>
              <a:t>1</a:t>
            </a:fld>
            <a:endParaRPr lang="en-US" dirty="0"/>
          </a:p>
        </p:txBody>
      </p:sp>
    </p:spTree>
    <p:extLst>
      <p:ext uri="{BB962C8B-B14F-4D97-AF65-F5344CB8AC3E}">
        <p14:creationId xmlns:p14="http://schemas.microsoft.com/office/powerpoint/2010/main" val="49828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6B4F0A-7AF5-4CC2-B572-1196B25EA4BB}" type="slidenum">
              <a:rPr lang="en-US" smtClean="0"/>
              <a:pPr>
                <a:defRPr/>
              </a:pPr>
              <a:t>17</a:t>
            </a:fld>
            <a:endParaRPr lang="en-US" dirty="0"/>
          </a:p>
        </p:txBody>
      </p:sp>
    </p:spTree>
    <p:extLst>
      <p:ext uri="{BB962C8B-B14F-4D97-AF65-F5344CB8AC3E}">
        <p14:creationId xmlns:p14="http://schemas.microsoft.com/office/powerpoint/2010/main" val="1489420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6B4F0A-7AF5-4CC2-B572-1196B25EA4BB}" type="slidenum">
              <a:rPr lang="en-US" smtClean="0"/>
              <a:pPr>
                <a:defRPr/>
              </a:pPr>
              <a:t>18</a:t>
            </a:fld>
            <a:endParaRPr lang="en-US" dirty="0"/>
          </a:p>
        </p:txBody>
      </p:sp>
    </p:spTree>
    <p:extLst>
      <p:ext uri="{BB962C8B-B14F-4D97-AF65-F5344CB8AC3E}">
        <p14:creationId xmlns:p14="http://schemas.microsoft.com/office/powerpoint/2010/main" val="2117588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6B4F0A-7AF5-4CC2-B572-1196B25EA4BB}" type="slidenum">
              <a:rPr lang="en-US" smtClean="0"/>
              <a:pPr>
                <a:defRPr/>
              </a:pPr>
              <a:t>19</a:t>
            </a:fld>
            <a:endParaRPr lang="en-US" dirty="0"/>
          </a:p>
        </p:txBody>
      </p:sp>
    </p:spTree>
    <p:extLst>
      <p:ext uri="{BB962C8B-B14F-4D97-AF65-F5344CB8AC3E}">
        <p14:creationId xmlns:p14="http://schemas.microsoft.com/office/powerpoint/2010/main" val="1206235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6B4F0A-7AF5-4CC2-B572-1196B25EA4BB}" type="slidenum">
              <a:rPr lang="en-US" smtClean="0"/>
              <a:pPr>
                <a:defRPr/>
              </a:pPr>
              <a:t>20</a:t>
            </a:fld>
            <a:endParaRPr lang="en-US" dirty="0"/>
          </a:p>
        </p:txBody>
      </p:sp>
    </p:spTree>
    <p:extLst>
      <p:ext uri="{BB962C8B-B14F-4D97-AF65-F5344CB8AC3E}">
        <p14:creationId xmlns:p14="http://schemas.microsoft.com/office/powerpoint/2010/main" val="302700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C06BA-7B2D-79CD-4604-29DF2499F541}"/>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694E0894-0D4E-79DC-384C-3A624B8ADB60}"/>
              </a:ext>
            </a:extLst>
          </p:cNvPr>
          <p:cNvSpPr>
            <a:spLocks noGrp="1" noChangeArrowheads="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1A96B72-01D1-4030-806F-A2BEAC81CEF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67" name="Rectangle 2">
            <a:extLst>
              <a:ext uri="{FF2B5EF4-FFF2-40B4-BE49-F238E27FC236}">
                <a16:creationId xmlns:a16="http://schemas.microsoft.com/office/drawing/2014/main" id="{97753C05-C7CB-E8DD-62C1-DF14E66E478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8298705-ADD9-7AC5-1AC4-4AA8ABD52E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41690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defTabSz="931774">
              <a:defRPr/>
            </a:pPr>
            <a:fld id="{F1A96B72-01D1-4030-806F-A2BEAC81CEF6}" type="slidenum">
              <a:rPr lang="en-US">
                <a:solidFill>
                  <a:prstClr val="black"/>
                </a:solidFill>
                <a:latin typeface="Calibri"/>
              </a:rPr>
              <a:pPr defTabSz="931774">
                <a:defRPr/>
              </a:pPr>
              <a:t>22</a:t>
            </a:fld>
            <a:endParaRPr lang="en-US">
              <a:solidFill>
                <a:prstClr val="black"/>
              </a:solidFill>
              <a:latin typeface="Calibri"/>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412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C0A4283-7E99-4D1E-A539-64EF022770C8}" type="slidenum">
              <a:rPr lang="en-US" smtClean="0"/>
              <a:pPr/>
              <a:t>29</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6B4F0A-7AF5-4CC2-B572-1196B25EA4BB}"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576B4F0A-7AF5-4CC2-B572-1196B25EA4BB}" type="slidenum">
              <a:rPr lang="en-US" smtClean="0"/>
              <a:pPr>
                <a:defRPr/>
              </a:pPr>
              <a:t>5</a:t>
            </a:fld>
            <a:endParaRPr lang="en-US" dirty="0"/>
          </a:p>
        </p:txBody>
      </p:sp>
    </p:spTree>
    <p:extLst>
      <p:ext uri="{BB962C8B-B14F-4D97-AF65-F5344CB8AC3E}">
        <p14:creationId xmlns:p14="http://schemas.microsoft.com/office/powerpoint/2010/main" val="186775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DoDI 3000.12 May 6, 2016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4.1. ELML. </a:t>
            </a:r>
            <a:r>
              <a:rPr lang="en-US"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The DoD maintains, and operates from, foreign locations and U.S. territories to accommodate an adjustable force presence as well as the necessary flexibility to respond to crises and ensure homeland defense.</a:t>
            </a:r>
            <a:r>
              <a:rPr lang="en-US" sz="1800" dirty="0">
                <a:effectLst/>
                <a:latin typeface="Calibri" panose="020F0502020204030204" pitchFamily="34" charset="0"/>
                <a:ea typeface="Times New Roman" panose="02020603050405020304" pitchFamily="18" charset="0"/>
                <a:cs typeface="Calibri" panose="020F0502020204030204" pitchFamily="34" charset="0"/>
              </a:rPr>
              <a:t> The ELML is a record of these locations. It is managed by the OUSD(P) and includes the locations where the United States is expected to have a security interest for the foreseeable future. The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DepSecDef</a:t>
            </a:r>
            <a:r>
              <a:rPr lang="en-US" sz="1800" dirty="0">
                <a:effectLst/>
                <a:latin typeface="Calibri" panose="020F0502020204030204" pitchFamily="34" charset="0"/>
                <a:ea typeface="Times New Roman" panose="02020603050405020304" pitchFamily="18" charset="0"/>
                <a:cs typeface="Calibri" panose="020F0502020204030204" pitchFamily="34" charset="0"/>
              </a:rPr>
              <a:t> approves DoD validation of enduring locations.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76B4F0A-7AF5-4CC2-B572-1196B25EA4BB}" type="slidenum">
              <a:rPr lang="en-US" smtClean="0"/>
              <a:pPr>
                <a:defRPr/>
              </a:pPr>
              <a:t>6</a:t>
            </a:fld>
            <a:endParaRPr lang="en-US" dirty="0"/>
          </a:p>
        </p:txBody>
      </p:sp>
    </p:spTree>
    <p:extLst>
      <p:ext uri="{BB962C8B-B14F-4D97-AF65-F5344CB8AC3E}">
        <p14:creationId xmlns:p14="http://schemas.microsoft.com/office/powerpoint/2010/main" val="1620052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March 2024 email from Dr. Glogower, Health Assessment Program Manager, Health Readiness Support Division, Defense Health Agency Public Health, NORTHCOM  </a:t>
            </a:r>
            <a:r>
              <a:rPr lang="en-US"/>
              <a:t>requires the DRHAs.</a:t>
            </a:r>
            <a:endParaRPr lang="en-US" dirty="0"/>
          </a:p>
        </p:txBody>
      </p:sp>
      <p:sp>
        <p:nvSpPr>
          <p:cNvPr id="4" name="Slide Number Placeholder 3"/>
          <p:cNvSpPr>
            <a:spLocks noGrp="1"/>
          </p:cNvSpPr>
          <p:nvPr>
            <p:ph type="sldNum" sz="quarter" idx="5"/>
          </p:nvPr>
        </p:nvSpPr>
        <p:spPr/>
        <p:txBody>
          <a:bodyPr/>
          <a:lstStyle/>
          <a:p>
            <a:pPr>
              <a:defRPr/>
            </a:pPr>
            <a:fld id="{576B4F0A-7AF5-4CC2-B572-1196B25EA4BB}" type="slidenum">
              <a:rPr lang="en-US" smtClean="0"/>
              <a:pPr>
                <a:defRPr/>
              </a:pPr>
              <a:t>7</a:t>
            </a:fld>
            <a:endParaRPr lang="en-US" dirty="0"/>
          </a:p>
        </p:txBody>
      </p:sp>
    </p:spTree>
    <p:extLst>
      <p:ext uri="{BB962C8B-B14F-4D97-AF65-F5344CB8AC3E}">
        <p14:creationId xmlns:p14="http://schemas.microsoft.com/office/powerpoint/2010/main" val="201062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indent="-171450">
              <a:buFontTx/>
              <a:buChar char="-"/>
            </a:pPr>
            <a:r>
              <a:rPr lang="en-US" dirty="0"/>
              <a:t>DHA Requirement</a:t>
            </a:r>
            <a:r>
              <a:rPr lang="en-US" baseline="0" dirty="0"/>
              <a:t>: Sailors deployed ashore greater than 30 days outside the US or when the combatant commander, service component commander, or commander exercising operational control deems it necessary due to a health threat exists. </a:t>
            </a:r>
          </a:p>
          <a:p>
            <a:pPr marL="285750" marR="0" indent="-285750" eaLnBrk="0" hangingPunct="0">
              <a:spcBef>
                <a:spcPts val="0"/>
              </a:spcBef>
              <a:spcAft>
                <a:spcPts val="0"/>
              </a:spcAft>
              <a:buFontTx/>
              <a:buChar char="-"/>
              <a:tabLst>
                <a:tab pos="228600" algn="l"/>
                <a:tab pos="457200" algn="l"/>
                <a:tab pos="685800" algn="l"/>
                <a:tab pos="742950" algn="l"/>
                <a:tab pos="914400" algn="l"/>
                <a:tab pos="1143000" algn="l"/>
              </a:tabLst>
            </a:pPr>
            <a:r>
              <a:rPr lang="en-US" sz="1800" dirty="0">
                <a:effectLst/>
                <a:highlight>
                  <a:srgbClr val="FFFF00"/>
                </a:highlight>
                <a:latin typeface="Times New Roman" panose="02020603050405020304" pitchFamily="18" charset="0"/>
                <a:ea typeface="Calibri" panose="020F0502020204030204" pitchFamily="34" charset="0"/>
              </a:rPr>
              <a:t>(a)  </a:t>
            </a:r>
            <a:r>
              <a:rPr lang="en-US" sz="1800" u="sng" dirty="0">
                <a:effectLst/>
                <a:highlight>
                  <a:srgbClr val="FFFF00"/>
                </a:highlight>
                <a:latin typeface="Times New Roman" panose="02020603050405020304" pitchFamily="18" charset="0"/>
                <a:ea typeface="Calibri" panose="020F0502020204030204" pitchFamily="34" charset="0"/>
              </a:rPr>
              <a:t>Post-Deployment Health Assessment</a:t>
            </a:r>
            <a:r>
              <a:rPr lang="en-US" sz="1800" dirty="0">
                <a:effectLst/>
                <a:highlight>
                  <a:srgbClr val="FFFF00"/>
                </a:highlight>
                <a:latin typeface="Times New Roman" panose="02020603050405020304" pitchFamily="18" charset="0"/>
                <a:ea typeface="Calibri" panose="020F0502020204030204" pitchFamily="34" charset="0"/>
              </a:rPr>
              <a:t>.  Supporting DoD Components ensure that the DD Form 2796 is completed within 30 days before or after return from deployment.   </a:t>
            </a:r>
          </a:p>
          <a:p>
            <a:pPr marL="285750" marR="0" indent="-285750">
              <a:lnSpc>
                <a:spcPct val="115000"/>
              </a:lnSpc>
              <a:spcBef>
                <a:spcPts val="0"/>
              </a:spcBef>
              <a:spcAft>
                <a:spcPts val="0"/>
              </a:spcAft>
              <a:buFontTx/>
              <a:buChar char="-"/>
              <a:tabLst>
                <a:tab pos="228600" algn="l"/>
                <a:tab pos="457200" algn="l"/>
                <a:tab pos="685800" algn="l"/>
                <a:tab pos="742950" algn="l"/>
                <a:tab pos="914400" algn="l"/>
                <a:tab pos="1143000" algn="l"/>
              </a:tabLst>
            </a:pP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  </a:t>
            </a:r>
            <a:r>
              <a:rPr lang="en-US" sz="18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Post-Deployment Health Re-Assessment</a:t>
            </a: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Supporting DoD Components will ensure that the DD Form 2900 is completed within 90 and 180 days after return from deployment. </a:t>
            </a:r>
          </a:p>
          <a:p>
            <a:pPr marL="285750" marR="0" indent="-285750">
              <a:lnSpc>
                <a:spcPct val="115000"/>
              </a:lnSpc>
              <a:spcBef>
                <a:spcPts val="0"/>
              </a:spcBef>
              <a:spcAft>
                <a:spcPts val="0"/>
              </a:spcAft>
              <a:buFontTx/>
              <a:buChar char="-"/>
              <a:tabLst>
                <a:tab pos="228600" algn="l"/>
                <a:tab pos="457200" algn="l"/>
                <a:tab pos="685800" algn="l"/>
                <a:tab pos="742950" algn="l"/>
                <a:tab pos="914400" algn="l"/>
                <a:tab pos="1143000" algn="l"/>
              </a:tabLst>
            </a:pP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  </a:t>
            </a:r>
            <a:r>
              <a:rPr lang="en-US" sz="18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Deployment Mental Health Assessments (MHA)</a:t>
            </a: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DD Form 2978 is required for Service members in the timeframe from the date of redeployment until 21 days after return from redeployment leave.  Completing the Post Deployment Health Assessment, DD Form 2796, or the Annual Periodic Health Assessment (PHA), DD Form 3024, or the SHPE/SHA during this timeframe, fulfills the MHA requirement.  The DD Form 2978 is also required 181 days to 18 months and 18 to 30 months after return from deployment.  Completing the Annual Periodic Health Assessment (PHA), DD Form 3024, during these timeframes fulfills the MHA requirement.  These post-deployment mental health assessments are not required for DoD civilians</a:t>
            </a:r>
            <a:r>
              <a:rPr lang="en-US" sz="18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p>
          <a:p>
            <a:pPr marL="285750" marR="0" indent="-285750">
              <a:lnSpc>
                <a:spcPct val="115000"/>
              </a:lnSpc>
              <a:spcBef>
                <a:spcPts val="0"/>
              </a:spcBef>
              <a:spcAft>
                <a:spcPts val="0"/>
              </a:spcAft>
              <a:buFontTx/>
              <a:buChar char="-"/>
              <a:tabLst>
                <a:tab pos="228600" algn="l"/>
                <a:tab pos="457200" algn="l"/>
                <a:tab pos="685800" algn="l"/>
                <a:tab pos="742950" algn="l"/>
                <a:tab pos="914400" algn="l"/>
                <a:tab pos="11430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highlight>
                  <a:srgbClr val="FFFF00"/>
                </a:highlight>
                <a:latin typeface="Times New Roman" panose="02020603050405020304" pitchFamily="18" charset="0"/>
                <a:ea typeface="Calibri" panose="020F0502020204030204" pitchFamily="34" charset="0"/>
              </a:rPr>
              <a:t>d</a:t>
            </a:r>
            <a:r>
              <a:rPr lang="en-US" sz="1800" dirty="0">
                <a:effectLst/>
                <a:highlight>
                  <a:srgbClr val="FFFF00"/>
                </a:highlight>
                <a:latin typeface="Times New Roman" panose="02020603050405020304" pitchFamily="18" charset="0"/>
                <a:ea typeface="Calibri" panose="020F0502020204030204" pitchFamily="34" charset="0"/>
              </a:rPr>
              <a:t>)  When individuals deploy again prior to completing the cycle of deployment-related health assessments, the assessment schedule will be re-set as described in Appendix 5</a:t>
            </a:r>
            <a:endParaRPr lang="en-US" dirty="0"/>
          </a:p>
        </p:txBody>
      </p:sp>
      <p:sp>
        <p:nvSpPr>
          <p:cNvPr id="4" name="Slide Number Placeholder 3"/>
          <p:cNvSpPr>
            <a:spLocks noGrp="1"/>
          </p:cNvSpPr>
          <p:nvPr>
            <p:ph type="sldNum" sz="quarter" idx="10"/>
          </p:nvPr>
        </p:nvSpPr>
        <p:spPr/>
        <p:txBody>
          <a:bodyPr/>
          <a:lstStyle/>
          <a:p>
            <a:pPr>
              <a:defRPr/>
            </a:pPr>
            <a:fld id="{576B4F0A-7AF5-4CC2-B572-1196B25EA4BB}" type="slidenum">
              <a:rPr lang="en-US" smtClean="0"/>
              <a:pPr>
                <a:defRPr/>
              </a:pPr>
              <a:t>10</a:t>
            </a:fld>
            <a:endParaRPr lang="en-US" dirty="0"/>
          </a:p>
        </p:txBody>
      </p:sp>
    </p:spTree>
    <p:extLst>
      <p:ext uri="{BB962C8B-B14F-4D97-AF65-F5344CB8AC3E}">
        <p14:creationId xmlns:p14="http://schemas.microsoft.com/office/powerpoint/2010/main" val="108707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a:t>Command</a:t>
            </a:r>
            <a:r>
              <a:rPr lang="en-US" baseline="0" dirty="0"/>
              <a:t> identifies Service members and directs completion of </a:t>
            </a:r>
            <a:r>
              <a:rPr lang="en-US" dirty="0"/>
              <a:t>DRHA</a:t>
            </a:r>
            <a:r>
              <a:rPr lang="en-US" baseline="0" dirty="0"/>
              <a:t> in EHA. Service member completes the form and schedule an appointment for healthcare provider interview. After the interview, healthcare provider certifies the form in EHA. The following work day, certified DRHAs are sent by the EHA staff to the Armed Forces Surveillance Branch (AFHSB) for inclusion in the DoD repository, the Defense Medical Surveillance System (DMSS). AFHSB staff process/store the DRHA in DMSS and sends the completion data to MRRS. Once processed, the completion dates appear in the Service member’s MRRS Deploy tab. It takes about 3 – 5 work days from the certification date for DRHAs to reflect in MRRS. For IA </a:t>
            </a:r>
            <a:r>
              <a:rPr lang="en-US" baseline="0" dirty="0" err="1"/>
              <a:t>redeployers</a:t>
            </a:r>
            <a:r>
              <a:rPr lang="en-US" baseline="0" dirty="0"/>
              <a:t>, every Monday MRRS staff sends PDHA and PDHRA completion dates to NFAAS for data received the previous week. Tracking PDHA/PDHRA is an added support provided to IA Sailors by the Command Individual Augmentee Coordinator (CIAC).</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a:t>DRHA must be certified by a medical provider to be complete.</a:t>
            </a:r>
          </a:p>
          <a:p>
            <a:r>
              <a:rPr lang="en-US" dirty="0"/>
              <a:t>-   If DRHA was completed in other branch of service’s system (ASIMS – Air Force; MEDPROS – Army),</a:t>
            </a:r>
            <a:r>
              <a:rPr lang="en-US" baseline="0" dirty="0"/>
              <a:t> the DRHA is transferred over to the AFHSB DoD Repository then transferred over to MRRS. </a:t>
            </a:r>
            <a:endParaRPr lang="en-US" dirty="0"/>
          </a:p>
        </p:txBody>
      </p:sp>
      <p:sp>
        <p:nvSpPr>
          <p:cNvPr id="4" name="Slide Number Placeholder 3"/>
          <p:cNvSpPr>
            <a:spLocks noGrp="1"/>
          </p:cNvSpPr>
          <p:nvPr>
            <p:ph type="sldNum" sz="quarter" idx="10"/>
          </p:nvPr>
        </p:nvSpPr>
        <p:spPr/>
        <p:txBody>
          <a:bodyPr/>
          <a:lstStyle/>
          <a:p>
            <a:pPr>
              <a:defRPr/>
            </a:pPr>
            <a:fld id="{247E2366-428B-421F-A157-F2C1404E36EC}" type="slidenum">
              <a:rPr lang="en-US" smtClean="0"/>
              <a:pPr>
                <a:defRPr/>
              </a:pPr>
              <a:t>13</a:t>
            </a:fld>
            <a:endParaRPr lang="en-US" dirty="0"/>
          </a:p>
        </p:txBody>
      </p:sp>
    </p:spTree>
    <p:extLst>
      <p:ext uri="{BB962C8B-B14F-4D97-AF65-F5344CB8AC3E}">
        <p14:creationId xmlns:p14="http://schemas.microsoft.com/office/powerpoint/2010/main" val="316693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76B4F0A-7AF5-4CC2-B572-1196B25EA4BB}" type="slidenum">
              <a:rPr lang="en-US" smtClean="0"/>
              <a:pPr>
                <a:defRPr/>
              </a:pPr>
              <a:t>14</a:t>
            </a:fld>
            <a:endParaRPr lang="en-US" dirty="0"/>
          </a:p>
        </p:txBody>
      </p:sp>
    </p:spTree>
    <p:extLst>
      <p:ext uri="{BB962C8B-B14F-4D97-AF65-F5344CB8AC3E}">
        <p14:creationId xmlns:p14="http://schemas.microsoft.com/office/powerpoint/2010/main" val="78383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6B4F0A-7AF5-4CC2-B572-1196B25EA4BB}" type="slidenum">
              <a:rPr lang="en-US" smtClean="0"/>
              <a:pPr>
                <a:defRPr/>
              </a:pPr>
              <a:t>15</a:t>
            </a:fld>
            <a:endParaRPr lang="en-US" dirty="0"/>
          </a:p>
        </p:txBody>
      </p:sp>
    </p:spTree>
    <p:extLst>
      <p:ext uri="{BB962C8B-B14F-4D97-AF65-F5344CB8AC3E}">
        <p14:creationId xmlns:p14="http://schemas.microsoft.com/office/powerpoint/2010/main" val="416195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8"/>
          <p:cNvSpPr>
            <a:spLocks noGrp="1" noChangeArrowheads="1"/>
          </p:cNvSpPr>
          <p:nvPr>
            <p:ph type="sldNum" sz="quarter" idx="11"/>
          </p:nvPr>
        </p:nvSpPr>
        <p:spPr>
          <a:ln/>
        </p:spPr>
        <p:txBody>
          <a:bodyPr/>
          <a:lstStyle>
            <a:lvl1pPr>
              <a:defRPr/>
            </a:lvl1pPr>
          </a:lstStyle>
          <a:p>
            <a:pPr>
              <a:defRPr/>
            </a:pPr>
            <a:fld id="{AD7738CD-7550-44B4-9354-5325338B621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8"/>
          <p:cNvSpPr>
            <a:spLocks noGrp="1" noChangeArrowheads="1"/>
          </p:cNvSpPr>
          <p:nvPr>
            <p:ph type="sldNum" sz="quarter" idx="11"/>
          </p:nvPr>
        </p:nvSpPr>
        <p:spPr>
          <a:ln/>
        </p:spPr>
        <p:txBody>
          <a:bodyPr/>
          <a:lstStyle>
            <a:lvl1pPr>
              <a:defRPr/>
            </a:lvl1pPr>
          </a:lstStyle>
          <a:p>
            <a:pPr>
              <a:defRPr/>
            </a:pPr>
            <a:fld id="{9CCA49ED-BC43-4740-AF7C-3C1C7C38395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96215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73405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8"/>
          <p:cNvSpPr>
            <a:spLocks noGrp="1" noChangeArrowheads="1"/>
          </p:cNvSpPr>
          <p:nvPr>
            <p:ph type="sldNum" sz="quarter" idx="11"/>
          </p:nvPr>
        </p:nvSpPr>
        <p:spPr>
          <a:ln/>
        </p:spPr>
        <p:txBody>
          <a:bodyPr/>
          <a:lstStyle>
            <a:lvl1pPr>
              <a:defRPr/>
            </a:lvl1pPr>
          </a:lstStyle>
          <a:p>
            <a:pPr>
              <a:defRPr/>
            </a:pPr>
            <a:fld id="{F851E7A6-53E8-4B54-953F-7AD6851518A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90600" y="228600"/>
            <a:ext cx="7391400" cy="487363"/>
          </a:xfrm>
        </p:spPr>
        <p:txBody>
          <a:bodyPr/>
          <a:lstStyle/>
          <a:p>
            <a:r>
              <a:rPr lang="en-US"/>
              <a:t>Click to edit Master title style</a:t>
            </a:r>
          </a:p>
        </p:txBody>
      </p:sp>
      <p:sp>
        <p:nvSpPr>
          <p:cNvPr id="3" name="Content Placeholder 2"/>
          <p:cNvSpPr>
            <a:spLocks noGrp="1"/>
          </p:cNvSpPr>
          <p:nvPr>
            <p:ph sz="quarter" idx="1"/>
          </p:nvPr>
        </p:nvSpPr>
        <p:spPr>
          <a:xfrm>
            <a:off x="685800" y="1447800"/>
            <a:ext cx="3848100" cy="2319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447800"/>
            <a:ext cx="3848100" cy="2319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919538"/>
            <a:ext cx="3848100" cy="2319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86300" y="3919538"/>
            <a:ext cx="3848100" cy="2319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58"/>
          <p:cNvSpPr>
            <a:spLocks noGrp="1" noChangeArrowheads="1"/>
          </p:cNvSpPr>
          <p:nvPr>
            <p:ph type="sldNum" sz="quarter" idx="11"/>
          </p:nvPr>
        </p:nvSpPr>
        <p:spPr>
          <a:ln/>
        </p:spPr>
        <p:txBody>
          <a:bodyPr/>
          <a:lstStyle>
            <a:lvl1pPr>
              <a:defRPr/>
            </a:lvl1pPr>
          </a:lstStyle>
          <a:p>
            <a:pPr>
              <a:defRPr/>
            </a:pPr>
            <a:fld id="{DBC5EB35-868F-4511-B574-01D4F23DEE1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391400" cy="487363"/>
          </a:xfrm>
        </p:spPr>
        <p:txBody>
          <a:bodyPr/>
          <a:lstStyle/>
          <a:p>
            <a:r>
              <a:rPr lang="en-US"/>
              <a:t>Click to edit Master title style</a:t>
            </a:r>
          </a:p>
        </p:txBody>
      </p:sp>
      <p:sp>
        <p:nvSpPr>
          <p:cNvPr id="3" name="Table Placeholder 2"/>
          <p:cNvSpPr>
            <a:spLocks noGrp="1"/>
          </p:cNvSpPr>
          <p:nvPr>
            <p:ph type="tbl" idx="1"/>
          </p:nvPr>
        </p:nvSpPr>
        <p:spPr>
          <a:xfrm>
            <a:off x="685800" y="1447800"/>
            <a:ext cx="7848600" cy="4791075"/>
          </a:xfrm>
        </p:spPr>
        <p:txBody>
          <a:bodyPr/>
          <a:lstStyle/>
          <a:p>
            <a:pPr lvl="0"/>
            <a:endParaRPr lang="en-US" noProof="0"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8"/>
          <p:cNvSpPr>
            <a:spLocks noGrp="1" noChangeArrowheads="1"/>
          </p:cNvSpPr>
          <p:nvPr>
            <p:ph type="sldNum" sz="quarter" idx="11"/>
          </p:nvPr>
        </p:nvSpPr>
        <p:spPr>
          <a:ln/>
        </p:spPr>
        <p:txBody>
          <a:bodyPr/>
          <a:lstStyle>
            <a:lvl1pPr>
              <a:defRPr/>
            </a:lvl1pPr>
          </a:lstStyle>
          <a:p>
            <a:pPr>
              <a:defRPr/>
            </a:pPr>
            <a:fld id="{5F4F192C-157A-4C8E-8B95-F4D0996FF90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8"/>
          <p:cNvSpPr>
            <a:spLocks noGrp="1" noChangeArrowheads="1"/>
          </p:cNvSpPr>
          <p:nvPr>
            <p:ph type="sldNum" sz="quarter" idx="11"/>
          </p:nvPr>
        </p:nvSpPr>
        <p:spPr>
          <a:ln/>
        </p:spPr>
        <p:txBody>
          <a:bodyPr/>
          <a:lstStyle>
            <a:lvl1pPr>
              <a:defRPr/>
            </a:lvl1pPr>
          </a:lstStyle>
          <a:p>
            <a:pPr>
              <a:defRPr/>
            </a:pPr>
            <a:fld id="{3412B319-6C18-4850-85B2-82DBED2EB1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8"/>
          <p:cNvSpPr>
            <a:spLocks noGrp="1" noChangeArrowheads="1"/>
          </p:cNvSpPr>
          <p:nvPr>
            <p:ph type="sldNum" sz="quarter" idx="11"/>
          </p:nvPr>
        </p:nvSpPr>
        <p:spPr>
          <a:ln/>
        </p:spPr>
        <p:txBody>
          <a:bodyPr/>
          <a:lstStyle>
            <a:lvl1pPr>
              <a:defRPr/>
            </a:lvl1pPr>
          </a:lstStyle>
          <a:p>
            <a:pPr>
              <a:defRPr/>
            </a:pPr>
            <a:fld id="{A187FE03-2950-4A5F-BAA5-29AFAA86145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8"/>
          <p:cNvSpPr>
            <a:spLocks noGrp="1" noChangeArrowheads="1"/>
          </p:cNvSpPr>
          <p:nvPr>
            <p:ph type="sldNum" sz="quarter" idx="11"/>
          </p:nvPr>
        </p:nvSpPr>
        <p:spPr>
          <a:ln/>
        </p:spPr>
        <p:txBody>
          <a:bodyPr/>
          <a:lstStyle>
            <a:lvl1pPr>
              <a:defRPr/>
            </a:lvl1pPr>
          </a:lstStyle>
          <a:p>
            <a:pPr>
              <a:defRPr/>
            </a:pPr>
            <a:fld id="{745FC7C7-E113-404B-97B7-0B59EFC1B47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58"/>
          <p:cNvSpPr>
            <a:spLocks noGrp="1" noChangeArrowheads="1"/>
          </p:cNvSpPr>
          <p:nvPr>
            <p:ph type="sldNum" sz="quarter" idx="11"/>
          </p:nvPr>
        </p:nvSpPr>
        <p:spPr>
          <a:ln/>
        </p:spPr>
        <p:txBody>
          <a:bodyPr/>
          <a:lstStyle>
            <a:lvl1pPr>
              <a:defRPr/>
            </a:lvl1pPr>
          </a:lstStyle>
          <a:p>
            <a:pPr>
              <a:defRPr/>
            </a:pPr>
            <a:fld id="{FB0F573A-BE5F-4A6C-83AF-AA0D0374C6A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58"/>
          <p:cNvSpPr>
            <a:spLocks noGrp="1" noChangeArrowheads="1"/>
          </p:cNvSpPr>
          <p:nvPr>
            <p:ph type="sldNum" sz="quarter" idx="11"/>
          </p:nvPr>
        </p:nvSpPr>
        <p:spPr>
          <a:ln/>
        </p:spPr>
        <p:txBody>
          <a:bodyPr/>
          <a:lstStyle>
            <a:lvl1pPr>
              <a:defRPr/>
            </a:lvl1pPr>
          </a:lstStyle>
          <a:p>
            <a:pPr>
              <a:defRPr/>
            </a:pPr>
            <a:fld id="{82F48D0D-61AB-4FD3-BCB1-50F4226F2F6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58"/>
          <p:cNvSpPr>
            <a:spLocks noGrp="1" noChangeArrowheads="1"/>
          </p:cNvSpPr>
          <p:nvPr>
            <p:ph type="sldNum" sz="quarter" idx="11"/>
          </p:nvPr>
        </p:nvSpPr>
        <p:spPr>
          <a:ln/>
        </p:spPr>
        <p:txBody>
          <a:bodyPr/>
          <a:lstStyle>
            <a:lvl1pPr>
              <a:defRPr/>
            </a:lvl1pPr>
          </a:lstStyle>
          <a:p>
            <a:pPr>
              <a:defRPr/>
            </a:pPr>
            <a:fld id="{FDFF3884-37DE-4E6C-8DB8-F4EF983CFE8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8"/>
          <p:cNvSpPr>
            <a:spLocks noGrp="1" noChangeArrowheads="1"/>
          </p:cNvSpPr>
          <p:nvPr>
            <p:ph type="sldNum" sz="quarter" idx="11"/>
          </p:nvPr>
        </p:nvSpPr>
        <p:spPr>
          <a:ln/>
        </p:spPr>
        <p:txBody>
          <a:bodyPr/>
          <a:lstStyle>
            <a:lvl1pPr>
              <a:defRPr/>
            </a:lvl1pPr>
          </a:lstStyle>
          <a:p>
            <a:pPr>
              <a:defRPr/>
            </a:pPr>
            <a:fld id="{9674F2AB-0643-4075-8764-FB3D003C977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8"/>
          <p:cNvSpPr>
            <a:spLocks noGrp="1" noChangeArrowheads="1"/>
          </p:cNvSpPr>
          <p:nvPr>
            <p:ph type="sldNum" sz="quarter" idx="11"/>
          </p:nvPr>
        </p:nvSpPr>
        <p:spPr>
          <a:ln/>
        </p:spPr>
        <p:txBody>
          <a:bodyPr/>
          <a:lstStyle>
            <a:lvl1pPr>
              <a:defRPr/>
            </a:lvl1pPr>
          </a:lstStyle>
          <a:p>
            <a:pPr>
              <a:defRPr/>
            </a:pPr>
            <a:fld id="{C4FF47B7-E020-4649-93FD-7CD3A7E8E79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2"/>
          <p:cNvSpPr>
            <a:spLocks noChangeArrowheads="1"/>
          </p:cNvSpPr>
          <p:nvPr/>
        </p:nvSpPr>
        <p:spPr bwMode="auto">
          <a:xfrm>
            <a:off x="0" y="6629400"/>
            <a:ext cx="8839200" cy="95250"/>
          </a:xfrm>
          <a:prstGeom prst="rect">
            <a:avLst/>
          </a:prstGeom>
          <a:solidFill>
            <a:srgbClr val="000066"/>
          </a:solidFill>
          <a:ln w="19050">
            <a:noFill/>
            <a:miter lim="800000"/>
            <a:headEnd/>
            <a:tailEnd/>
          </a:ln>
        </p:spPr>
        <p:txBody>
          <a:bodyPr wrap="none" anchor="ctr"/>
          <a:lstStyle/>
          <a:p>
            <a:pPr algn="ctr" eaLnBrk="0" hangingPunct="0">
              <a:defRPr/>
            </a:pPr>
            <a:endParaRPr lang="en-US" dirty="0"/>
          </a:p>
        </p:txBody>
      </p:sp>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i="0">
                <a:latin typeface="Times New Roman" pitchFamily="18" charset="0"/>
              </a:defRPr>
            </a:lvl1pPr>
          </a:lstStyle>
          <a:p>
            <a:pPr>
              <a:defRPr/>
            </a:pPr>
            <a:endParaRPr lang="en-US" dirty="0"/>
          </a:p>
        </p:txBody>
      </p:sp>
      <p:sp>
        <p:nvSpPr>
          <p:cNvPr id="1028" name="Rectangle 4"/>
          <p:cNvSpPr>
            <a:spLocks noGrp="1" noChangeArrowheads="1"/>
          </p:cNvSpPr>
          <p:nvPr>
            <p:ph type="body" idx="1"/>
          </p:nvPr>
        </p:nvSpPr>
        <p:spPr bwMode="auto">
          <a:xfrm>
            <a:off x="685800" y="1447800"/>
            <a:ext cx="7848600" cy="47910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7" name="Rectangle 5"/>
          <p:cNvSpPr>
            <a:spLocks noGrp="1" noChangeArrowheads="1"/>
          </p:cNvSpPr>
          <p:nvPr>
            <p:ph type="title"/>
          </p:nvPr>
        </p:nvSpPr>
        <p:spPr bwMode="auto">
          <a:xfrm>
            <a:off x="990600" y="228600"/>
            <a:ext cx="7391400" cy="487363"/>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p>
            <a:pPr lvl="0"/>
            <a:r>
              <a:rPr lang="en-US"/>
              <a:t>Click to edit Master title style</a:t>
            </a:r>
          </a:p>
        </p:txBody>
      </p:sp>
      <p:sp>
        <p:nvSpPr>
          <p:cNvPr id="3123" name="Text Box 51"/>
          <p:cNvSpPr txBox="1">
            <a:spLocks noChangeArrowheads="1"/>
          </p:cNvSpPr>
          <p:nvPr/>
        </p:nvSpPr>
        <p:spPr bwMode="auto">
          <a:xfrm>
            <a:off x="381000" y="6569075"/>
            <a:ext cx="2533650" cy="212725"/>
          </a:xfrm>
          <a:prstGeom prst="rect">
            <a:avLst/>
          </a:prstGeom>
          <a:solidFill>
            <a:schemeClr val="bg1"/>
          </a:solidFill>
          <a:ln w="57150">
            <a:noFill/>
            <a:miter lim="800000"/>
            <a:headEnd/>
            <a:tailEnd/>
          </a:ln>
          <a:effectLst/>
        </p:spPr>
        <p:txBody>
          <a:bodyPr tIns="0" bIns="0" anchor="ctr" anchorCtr="1">
            <a:spAutoFit/>
          </a:bodyPr>
          <a:lstStyle/>
          <a:p>
            <a:pPr algn="ctr" eaLnBrk="0" hangingPunct="0">
              <a:defRPr/>
            </a:pPr>
            <a:r>
              <a:rPr lang="en-US" sz="1400" dirty="0">
                <a:solidFill>
                  <a:srgbClr val="000066"/>
                </a:solidFill>
                <a:effectLst>
                  <a:outerShdw blurRad="38100" dist="38100" dir="2700000" algn="tl">
                    <a:srgbClr val="C0C0C0"/>
                  </a:outerShdw>
                </a:effectLst>
              </a:rPr>
              <a:t>United States Fleet Forces</a:t>
            </a:r>
          </a:p>
        </p:txBody>
      </p:sp>
      <p:sp>
        <p:nvSpPr>
          <p:cNvPr id="3127" name="Text Box 55"/>
          <p:cNvSpPr txBox="1">
            <a:spLocks noChangeArrowheads="1"/>
          </p:cNvSpPr>
          <p:nvPr/>
        </p:nvSpPr>
        <p:spPr bwMode="auto">
          <a:xfrm>
            <a:off x="5791200" y="6569075"/>
            <a:ext cx="2609850" cy="212725"/>
          </a:xfrm>
          <a:prstGeom prst="rect">
            <a:avLst/>
          </a:prstGeom>
          <a:solidFill>
            <a:schemeClr val="bg1"/>
          </a:solidFill>
          <a:ln w="57150">
            <a:noFill/>
            <a:miter lim="800000"/>
            <a:headEnd/>
            <a:tailEnd/>
          </a:ln>
          <a:effectLst/>
        </p:spPr>
        <p:txBody>
          <a:bodyPr tIns="0" bIns="0" anchor="ctr" anchorCtr="1">
            <a:spAutoFit/>
          </a:bodyPr>
          <a:lstStyle/>
          <a:p>
            <a:pPr algn="ctr" eaLnBrk="0" hangingPunct="0">
              <a:defRPr/>
            </a:pPr>
            <a:r>
              <a:rPr lang="en-US" sz="1400" dirty="0">
                <a:solidFill>
                  <a:srgbClr val="000066"/>
                </a:solidFill>
                <a:effectLst>
                  <a:outerShdw blurRad="38100" dist="38100" dir="2700000" algn="tl">
                    <a:srgbClr val="C0C0C0"/>
                  </a:outerShdw>
                </a:effectLst>
              </a:rPr>
              <a:t>Ready Fleet … Global Reach</a:t>
            </a:r>
          </a:p>
        </p:txBody>
      </p:sp>
      <p:sp>
        <p:nvSpPr>
          <p:cNvPr id="3130" name="Rectangle 58"/>
          <p:cNvSpPr>
            <a:spLocks noGrp="1" noChangeArrowheads="1"/>
          </p:cNvSpPr>
          <p:nvPr>
            <p:ph type="sldNum" sz="quarter" idx="4"/>
          </p:nvPr>
        </p:nvSpPr>
        <p:spPr bwMode="auto">
          <a:xfrm>
            <a:off x="8839200" y="6477000"/>
            <a:ext cx="304800"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i="0">
                <a:latin typeface="Arial" charset="0"/>
              </a:defRPr>
            </a:lvl1pPr>
          </a:lstStyle>
          <a:p>
            <a:pPr>
              <a:defRPr/>
            </a:pPr>
            <a:fld id="{9CA75671-C614-4E07-AE4F-B97FD7D30861}" type="slidenum">
              <a:rPr lang="en-US"/>
              <a:pPr>
                <a:defRPr/>
              </a:pPr>
              <a:t>‹#›</a:t>
            </a:fld>
            <a:endParaRPr lang="en-US" dirty="0"/>
          </a:p>
        </p:txBody>
      </p:sp>
      <p:pic>
        <p:nvPicPr>
          <p:cNvPr id="1033" name="Picture 60" descr="cusffc-2x2"/>
          <p:cNvPicPr>
            <a:picLocks noChangeAspect="1" noChangeArrowheads="1"/>
          </p:cNvPicPr>
          <p:nvPr/>
        </p:nvPicPr>
        <p:blipFill>
          <a:blip r:embed="rId15" cstate="screen"/>
          <a:srcRect/>
          <a:stretch>
            <a:fillRect/>
          </a:stretch>
        </p:blipFill>
        <p:spPr bwMode="auto">
          <a:xfrm>
            <a:off x="66675" y="66675"/>
            <a:ext cx="771525" cy="771525"/>
          </a:xfrm>
          <a:prstGeom prst="rect">
            <a:avLst/>
          </a:prstGeom>
          <a:noFill/>
          <a:ln w="9525">
            <a:noFill/>
            <a:miter lim="800000"/>
            <a:headEnd/>
            <a:tailEnd/>
          </a:ln>
        </p:spPr>
      </p:pic>
      <p:sp>
        <p:nvSpPr>
          <p:cNvPr id="1034" name="Rectangle 61"/>
          <p:cNvSpPr>
            <a:spLocks noChangeArrowheads="1"/>
          </p:cNvSpPr>
          <p:nvPr/>
        </p:nvSpPr>
        <p:spPr bwMode="auto">
          <a:xfrm>
            <a:off x="0" y="6781800"/>
            <a:ext cx="9144000" cy="76200"/>
          </a:xfrm>
          <a:prstGeom prst="rect">
            <a:avLst/>
          </a:prstGeom>
          <a:gradFill rotWithShape="1">
            <a:gsLst>
              <a:gs pos="0">
                <a:srgbClr val="765E00"/>
              </a:gs>
              <a:gs pos="50000">
                <a:srgbClr val="FFCC00"/>
              </a:gs>
              <a:gs pos="100000">
                <a:srgbClr val="765E00"/>
              </a:gs>
            </a:gsLst>
            <a:lin ang="2700000" scaled="1"/>
          </a:gradFill>
          <a:ln w="19050">
            <a:noFill/>
            <a:miter lim="800000"/>
            <a:headEnd/>
            <a:tailEnd/>
          </a:ln>
        </p:spPr>
        <p:txBody>
          <a:bodyPr wrap="none" anchor="ctr"/>
          <a:lstStyle/>
          <a:p>
            <a:pPr algn="ctr" eaLnBrk="0" hangingPunct="0">
              <a:defRPr/>
            </a:pPr>
            <a:endParaRPr lang="en-US" dirty="0"/>
          </a:p>
        </p:txBody>
      </p:sp>
      <p:sp>
        <p:nvSpPr>
          <p:cNvPr id="1035" name="Rectangle 63"/>
          <p:cNvSpPr>
            <a:spLocks noChangeArrowheads="1"/>
          </p:cNvSpPr>
          <p:nvPr/>
        </p:nvSpPr>
        <p:spPr bwMode="auto">
          <a:xfrm>
            <a:off x="0" y="914400"/>
            <a:ext cx="9144000" cy="95250"/>
          </a:xfrm>
          <a:prstGeom prst="rect">
            <a:avLst/>
          </a:prstGeom>
          <a:solidFill>
            <a:srgbClr val="000066"/>
          </a:solidFill>
          <a:ln w="19050">
            <a:noFill/>
            <a:miter lim="800000"/>
            <a:headEnd/>
            <a:tailEnd/>
          </a:ln>
        </p:spPr>
        <p:txBody>
          <a:bodyPr wrap="none" anchor="ctr"/>
          <a:lstStyle/>
          <a:p>
            <a:pPr algn="ctr" eaLnBrk="0" hangingPunct="0">
              <a:defRPr/>
            </a:pPr>
            <a:endParaRPr lang="en-US" dirty="0"/>
          </a:p>
        </p:txBody>
      </p:sp>
      <p:sp>
        <p:nvSpPr>
          <p:cNvPr id="1036" name="Rectangle 64"/>
          <p:cNvSpPr>
            <a:spLocks noChangeArrowheads="1"/>
          </p:cNvSpPr>
          <p:nvPr/>
        </p:nvSpPr>
        <p:spPr bwMode="auto">
          <a:xfrm>
            <a:off x="0" y="1066800"/>
            <a:ext cx="9144000" cy="76200"/>
          </a:xfrm>
          <a:prstGeom prst="rect">
            <a:avLst/>
          </a:prstGeom>
          <a:gradFill rotWithShape="1">
            <a:gsLst>
              <a:gs pos="0">
                <a:srgbClr val="765E00"/>
              </a:gs>
              <a:gs pos="50000">
                <a:srgbClr val="FFCC00"/>
              </a:gs>
              <a:gs pos="100000">
                <a:srgbClr val="765E00"/>
              </a:gs>
            </a:gsLst>
            <a:lin ang="2700000" scaled="1"/>
          </a:gradFill>
          <a:ln w="19050" algn="ctr">
            <a:noFill/>
            <a:miter lim="800000"/>
            <a:headEnd/>
            <a:tailEnd/>
          </a:ln>
        </p:spPr>
        <p:txBody>
          <a:bodyPr wrap="none" anchor="ctr"/>
          <a:lstStyle/>
          <a:p>
            <a:pPr algn="ctr" eaLnBrk="0" hangingPunct="0">
              <a:defRPr/>
            </a:pP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5000"/>
        </a:spcBef>
        <a:spcAft>
          <a:spcPct val="25000"/>
        </a:spcAft>
        <a:buClr>
          <a:schemeClr val="tx1"/>
        </a:buClr>
        <a:buChar char="•"/>
        <a:defRPr sz="2400" b="1" i="1">
          <a:solidFill>
            <a:srgbClr val="000066"/>
          </a:solidFill>
          <a:latin typeface="+mn-lt"/>
          <a:ea typeface="+mn-ea"/>
          <a:cs typeface="+mn-cs"/>
        </a:defRPr>
      </a:lvl1pPr>
      <a:lvl2pPr marL="635000" indent="-177800" algn="l" rtl="0" eaLnBrk="0" fontAlgn="base" hangingPunct="0">
        <a:spcBef>
          <a:spcPct val="25000"/>
        </a:spcBef>
        <a:spcAft>
          <a:spcPct val="25000"/>
        </a:spcAft>
        <a:buClr>
          <a:schemeClr val="tx1"/>
        </a:buClr>
        <a:buChar char="–"/>
        <a:defRPr sz="2000" b="1" i="1">
          <a:solidFill>
            <a:srgbClr val="000066"/>
          </a:solidFill>
          <a:latin typeface="+mn-lt"/>
        </a:defRPr>
      </a:lvl2pPr>
      <a:lvl3pPr marL="914400" indent="-114300" algn="l" rtl="0" eaLnBrk="0" fontAlgn="base" hangingPunct="0">
        <a:spcBef>
          <a:spcPct val="25000"/>
        </a:spcBef>
        <a:spcAft>
          <a:spcPct val="25000"/>
        </a:spcAft>
        <a:buClr>
          <a:schemeClr val="tx1"/>
        </a:buClr>
        <a:buChar char="•"/>
        <a:defRPr sz="1600" b="1" i="1">
          <a:solidFill>
            <a:srgbClr val="000066"/>
          </a:solidFill>
          <a:latin typeface="+mn-lt"/>
        </a:defRPr>
      </a:lvl3pPr>
      <a:lvl4pPr marL="1714500" indent="-266700" algn="l" rtl="0" eaLnBrk="0" fontAlgn="base" hangingPunct="0">
        <a:spcBef>
          <a:spcPct val="25000"/>
        </a:spcBef>
        <a:spcAft>
          <a:spcPct val="25000"/>
        </a:spcAft>
        <a:buChar char="–"/>
        <a:defRPr sz="1400" b="1">
          <a:solidFill>
            <a:schemeClr val="tx1"/>
          </a:solidFill>
          <a:latin typeface="+mn-lt"/>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defRPr>
      </a:lvl5pPr>
      <a:lvl6pPr marL="2667000" indent="-381000" algn="l" rtl="0" eaLnBrk="0" fontAlgn="base" hangingPunct="0">
        <a:spcBef>
          <a:spcPct val="20000"/>
        </a:spcBef>
        <a:spcAft>
          <a:spcPct val="0"/>
        </a:spcAft>
        <a:buChar char="•"/>
        <a:defRPr sz="2000">
          <a:solidFill>
            <a:schemeClr val="tx1"/>
          </a:solidFill>
          <a:latin typeface="Times New Roman" pitchFamily="18" charset="0"/>
        </a:defRPr>
      </a:lvl6pPr>
      <a:lvl7pPr marL="3124200" indent="-381000" algn="l" rtl="0" eaLnBrk="0" fontAlgn="base" hangingPunct="0">
        <a:spcBef>
          <a:spcPct val="20000"/>
        </a:spcBef>
        <a:spcAft>
          <a:spcPct val="0"/>
        </a:spcAft>
        <a:buChar char="•"/>
        <a:defRPr sz="2000">
          <a:solidFill>
            <a:schemeClr val="tx1"/>
          </a:solidFill>
          <a:latin typeface="Times New Roman" pitchFamily="18" charset="0"/>
        </a:defRPr>
      </a:lvl7pPr>
      <a:lvl8pPr marL="3581400" indent="-381000" algn="l" rtl="0" eaLnBrk="0" fontAlgn="base" hangingPunct="0">
        <a:spcBef>
          <a:spcPct val="20000"/>
        </a:spcBef>
        <a:spcAft>
          <a:spcPct val="0"/>
        </a:spcAft>
        <a:buChar char="•"/>
        <a:defRPr sz="2000">
          <a:solidFill>
            <a:schemeClr val="tx1"/>
          </a:solidFill>
          <a:latin typeface="Times New Roman" pitchFamily="18" charset="0"/>
        </a:defRPr>
      </a:lvl8pPr>
      <a:lvl9pPr marL="4038600" indent="-3810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sff.navy.mil/dh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smp.qtcm.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ha.health.mil/eh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usn.hampton-roads.navmcpubhlthcenpors.list.nmcphc-pha1@health.mil" TargetMode="External"/><Relationship Id="rId4" Type="http://schemas.openxmlformats.org/officeDocument/2006/relationships/hyperlink" Target="https://smp.qtcm.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mp.qtcm.com/" TargetMode="External"/><Relationship Id="rId2" Type="http://schemas.openxmlformats.org/officeDocument/2006/relationships/hyperlink" Target="https://www.usff.navy.mil/dha" TargetMode="External"/><Relationship Id="rId1" Type="http://schemas.openxmlformats.org/officeDocument/2006/relationships/slideLayout" Target="../slideLayouts/slideLayout2.xml"/><Relationship Id="rId6" Type="http://schemas.openxmlformats.org/officeDocument/2006/relationships/hyperlink" Target="mailto:amanda.f.burns3.civ@us.navy.mil" TargetMode="External"/><Relationship Id="rId5" Type="http://schemas.openxmlformats.org/officeDocument/2006/relationships/hyperlink" Target="mailto:usn.hampton-roads.navmcpubhlthcenpors.list.nmcphc-pha1@health.mil" TargetMode="External"/><Relationship Id="rId4" Type="http://schemas.openxmlformats.org/officeDocument/2006/relationships/hyperlink" Target="https://eha.health.mil/eh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leona.miller.ctr@usmc.mi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457200" y="1360967"/>
            <a:ext cx="8153400" cy="19032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5000"/>
              </a:spcBef>
              <a:spcAft>
                <a:spcPct val="25000"/>
              </a:spcAft>
              <a:buClr>
                <a:schemeClr val="tx1"/>
              </a:buClr>
              <a:buSzTx/>
              <a:buFontTx/>
              <a:buNone/>
              <a:tabLst/>
              <a:defRPr/>
            </a:pPr>
            <a:r>
              <a:rPr kumimoji="0" lang="en-US" sz="3600" b="1" i="0"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mn-lt"/>
                <a:ea typeface="+mn-ea"/>
                <a:cs typeface="+mn-cs"/>
              </a:rPr>
              <a:t>DEPLOYMENT HEALTH ASSESSMENT (DHA) PROGRAM TRAINING</a:t>
            </a:r>
          </a:p>
        </p:txBody>
      </p:sp>
      <p:sp>
        <p:nvSpPr>
          <p:cNvPr id="14" name="Rectangle 2"/>
          <p:cNvSpPr txBox="1">
            <a:spLocks noChangeArrowheads="1"/>
          </p:cNvSpPr>
          <p:nvPr/>
        </p:nvSpPr>
        <p:spPr>
          <a:xfrm>
            <a:off x="533400" y="3620311"/>
            <a:ext cx="8077200" cy="2215991"/>
          </a:xfrm>
          <a:prstGeom prst="rect">
            <a:avLst/>
          </a:prstGeom>
        </p:spPr>
        <p:txBody>
          <a:bodyPr wrap="square" lIns="45720" tIns="0" rIns="45720" bIns="0" anchor="ctr">
            <a:spAutoFit/>
          </a:bodyPr>
          <a:lstStyle/>
          <a:p>
            <a:pPr eaLnBrk="0" hangingPunct="0">
              <a:defRPr/>
            </a:pPr>
            <a:r>
              <a:rPr lang="en-US" i="0" kern="0" dirty="0">
                <a:solidFill>
                  <a:srgbClr val="003366"/>
                </a:solidFill>
                <a:cs typeface="Arial" charset="0"/>
              </a:rPr>
              <a:t>NOTE:</a:t>
            </a:r>
          </a:p>
          <a:p>
            <a:pPr eaLnBrk="0" hangingPunct="0">
              <a:defRPr/>
            </a:pPr>
            <a:r>
              <a:rPr lang="en-US" i="0" kern="0" dirty="0">
                <a:solidFill>
                  <a:srgbClr val="003366"/>
                </a:solidFill>
                <a:latin typeface="+mn-lt"/>
                <a:cs typeface="Arial" charset="0"/>
              </a:rPr>
              <a:t>The link to the training presentation is available in the training announcement email and in the DHA Coordinator Training page at</a:t>
            </a:r>
            <a:r>
              <a:rPr lang="en-US" i="0" kern="0" dirty="0">
                <a:solidFill>
                  <a:srgbClr val="003366"/>
                </a:solidFill>
                <a:cs typeface="Arial" charset="0"/>
              </a:rPr>
              <a:t> </a:t>
            </a:r>
            <a:r>
              <a:rPr lang="en-US" i="0" u="sng" dirty="0">
                <a:hlinkClick r:id="rId3"/>
              </a:rPr>
              <a:t>https://www.usff.navy.mil/dha</a:t>
            </a:r>
            <a:r>
              <a:rPr lang="en-US" i="0" dirty="0"/>
              <a:t>.</a:t>
            </a:r>
          </a:p>
          <a:p>
            <a:pPr eaLnBrk="0" hangingPunct="0">
              <a:defRPr/>
            </a:pPr>
            <a:endParaRPr lang="en-US" i="0" kern="0" dirty="0">
              <a:solidFill>
                <a:srgbClr val="003366"/>
              </a:solidFill>
              <a:latin typeface="+mn-lt"/>
              <a:cs typeface="Arial" charset="0"/>
            </a:endParaRPr>
          </a:p>
          <a:p>
            <a:pPr eaLnBrk="0" hangingPunct="0">
              <a:defRPr/>
            </a:pPr>
            <a:r>
              <a:rPr lang="en-US" i="0" kern="0" dirty="0">
                <a:solidFill>
                  <a:srgbClr val="003366"/>
                </a:solidFill>
                <a:cs typeface="Arial" charset="0"/>
              </a:rPr>
              <a:t>Audio only: 410-874-6751</a:t>
            </a:r>
            <a:endParaRPr lang="en-US" i="0" kern="0" dirty="0">
              <a:solidFill>
                <a:srgbClr val="FF0000"/>
              </a:solidFill>
              <a:cs typeface="Arial" charset="0"/>
            </a:endParaRPr>
          </a:p>
          <a:p>
            <a:pPr eaLnBrk="0" hangingPunct="0">
              <a:defRPr/>
            </a:pPr>
            <a:r>
              <a:rPr lang="en-US" i="0" kern="0" dirty="0">
                <a:solidFill>
                  <a:srgbClr val="003366"/>
                </a:solidFill>
                <a:cs typeface="Arial" charset="0"/>
              </a:rPr>
              <a:t>Conference ID:  118 311 513#</a:t>
            </a:r>
            <a:endParaRPr lang="en-US" i="0" kern="0" dirty="0">
              <a:solidFill>
                <a:srgbClr val="FF0000"/>
              </a:solidFill>
              <a:cs typeface="Arial" charset="0"/>
            </a:endParaRPr>
          </a:p>
          <a:p>
            <a:pPr eaLnBrk="0" hangingPunct="0">
              <a:defRPr/>
            </a:pPr>
            <a:endParaRPr lang="en-US" i="0" kern="0" dirty="0">
              <a:solidFill>
                <a:srgbClr val="003366"/>
              </a:solidFill>
              <a:latin typeface="+mn-lt"/>
              <a:cs typeface="Arial" charset="0"/>
            </a:endParaRPr>
          </a:p>
        </p:txBody>
      </p:sp>
      <p:sp>
        <p:nvSpPr>
          <p:cNvPr id="16" name="Title 1"/>
          <p:cNvSpPr txBox="1">
            <a:spLocks/>
          </p:cNvSpPr>
          <p:nvPr/>
        </p:nvSpPr>
        <p:spPr>
          <a:xfrm>
            <a:off x="893135" y="228600"/>
            <a:ext cx="7336466" cy="533400"/>
          </a:xfrm>
          <a:prstGeom prst="rect">
            <a:avLst/>
          </a:prstGeom>
        </p:spPr>
        <p:txBody>
          <a:bodyPr/>
          <a:lstStyle/>
          <a:p>
            <a:pPr algn="ctr" eaLnBrk="0" hangingPunct="0">
              <a:defRPr/>
            </a:pPr>
            <a:r>
              <a:rPr lang="en-US" sz="2800" b="1" i="0" kern="0" dirty="0">
                <a:solidFill>
                  <a:srgbClr val="000066"/>
                </a:solidFill>
                <a:effectLst>
                  <a:outerShdw blurRad="38100" dist="38100" dir="2700000" algn="tl">
                    <a:srgbClr val="C0C0C0"/>
                  </a:outerShdw>
                </a:effectLst>
                <a:latin typeface="+mj-lt"/>
                <a:ea typeface="+mj-ea"/>
                <a:cs typeface="+mj-cs"/>
              </a:rPr>
              <a:t>Welcome to US Fleet Forces Command</a:t>
            </a:r>
          </a:p>
        </p:txBody>
      </p:sp>
      <p:sp>
        <p:nvSpPr>
          <p:cNvPr id="8" name="TextBox 7"/>
          <p:cNvSpPr txBox="1"/>
          <p:nvPr/>
        </p:nvSpPr>
        <p:spPr>
          <a:xfrm>
            <a:off x="3886200" y="6352401"/>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
        <p:nvSpPr>
          <p:cNvPr id="2" name="Slide Number Placeholder 1"/>
          <p:cNvSpPr>
            <a:spLocks noGrp="1"/>
          </p:cNvSpPr>
          <p:nvPr>
            <p:ph type="sldNum" sz="quarter" idx="11"/>
          </p:nvPr>
        </p:nvSpPr>
        <p:spPr/>
        <p:txBody>
          <a:bodyPr/>
          <a:lstStyle/>
          <a:p>
            <a:pPr>
              <a:defRPr/>
            </a:pPr>
            <a:fld id="{AD7738CD-7550-44B4-9354-5325338B621D}" type="slidenum">
              <a:rPr lang="en-US" smtClean="0"/>
              <a:pPr>
                <a:defRPr/>
              </a:pPr>
              <a:t>1</a:t>
            </a:fld>
            <a:endParaRPr lang="en-US" dirty="0"/>
          </a:p>
        </p:txBody>
      </p:sp>
    </p:spTree>
    <p:extLst>
      <p:ext uri="{BB962C8B-B14F-4D97-AF65-F5344CB8AC3E}">
        <p14:creationId xmlns:p14="http://schemas.microsoft.com/office/powerpoint/2010/main" val="184819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p:nvPr>
        </p:nvSpPr>
        <p:spPr>
          <a:xfrm>
            <a:off x="0" y="224880"/>
            <a:ext cx="9144000" cy="769441"/>
          </a:xfrm>
        </p:spPr>
        <p:txBody>
          <a:bodyPr/>
          <a:lstStyle/>
          <a:p>
            <a:pPr eaLnBrk="1" hangingPunct="1">
              <a:defRPr/>
            </a:pPr>
            <a:r>
              <a:rPr lang="en-US" sz="2800" i="0" dirty="0">
                <a:solidFill>
                  <a:srgbClr val="003366"/>
                </a:solidFill>
                <a:cs typeface="Calibri" panose="020F0502020204030204" pitchFamily="34" charset="0"/>
              </a:rPr>
              <a:t>Deployment Health Compliance</a:t>
            </a:r>
            <a:r>
              <a:rPr lang="en-US" dirty="0">
                <a:solidFill>
                  <a:srgbClr val="03039B"/>
                </a:solidFill>
                <a:latin typeface="Calibri" panose="020F0502020204030204" pitchFamily="34" charset="0"/>
                <a:cs typeface="Calibri" panose="020F0502020204030204" pitchFamily="34" charset="0"/>
              </a:rPr>
              <a:t> </a:t>
            </a:r>
            <a:br>
              <a:rPr lang="en-US" dirty="0">
                <a:solidFill>
                  <a:srgbClr val="03039B"/>
                </a:solidFill>
                <a:latin typeface="Calibri" panose="020F0502020204030204" pitchFamily="34" charset="0"/>
                <a:cs typeface="Calibri" panose="020F0502020204030204" pitchFamily="34" charset="0"/>
              </a:rPr>
            </a:br>
            <a:endParaRPr lang="en-US" sz="1800" dirty="0">
              <a:solidFill>
                <a:srgbClr val="03039B"/>
              </a:solidFill>
              <a:latin typeface="Calibri" panose="020F0502020204030204" pitchFamily="34" charset="0"/>
              <a:cs typeface="Calibri" panose="020F0502020204030204" pitchFamily="34" charset="0"/>
            </a:endParaRPr>
          </a:p>
        </p:txBody>
      </p:sp>
      <p:sp>
        <p:nvSpPr>
          <p:cNvPr id="44" name="Content Placeholder 2"/>
          <p:cNvSpPr txBox="1">
            <a:spLocks/>
          </p:cNvSpPr>
          <p:nvPr/>
        </p:nvSpPr>
        <p:spPr bwMode="auto">
          <a:xfrm>
            <a:off x="86264" y="1740032"/>
            <a:ext cx="1257507" cy="263525"/>
          </a:xfrm>
          <a:prstGeom prst="rect">
            <a:avLst/>
          </a:prstGeom>
          <a:solidFill>
            <a:srgbClr val="03039B"/>
          </a:solidFill>
          <a:ln w="9525">
            <a:solidFill>
              <a:schemeClr val="tx1"/>
            </a:solidFill>
            <a:miter lim="800000"/>
            <a:headEnd/>
            <a:tailEnd/>
          </a:ln>
        </p:spPr>
        <p:txBody>
          <a:bodyPr lIns="92075" tIns="46038" rIns="92075" bIns="46038" anchor="ctr"/>
          <a:lstStyle/>
          <a:p>
            <a:pPr marL="228600" indent="-228600" eaLnBrk="0" hangingPunct="0">
              <a:spcBef>
                <a:spcPct val="25000"/>
              </a:spcBef>
              <a:spcAft>
                <a:spcPct val="25000"/>
              </a:spcAft>
              <a:buClr>
                <a:schemeClr val="tx1"/>
              </a:buClr>
              <a:defRPr/>
            </a:pPr>
            <a:r>
              <a:rPr lang="en-US" sz="1200" kern="0" dirty="0">
                <a:solidFill>
                  <a:schemeClr val="bg1"/>
                </a:solidFill>
                <a:latin typeface="+mn-lt"/>
              </a:rPr>
              <a:t>Purpose:</a:t>
            </a:r>
          </a:p>
        </p:txBody>
      </p:sp>
      <p:sp>
        <p:nvSpPr>
          <p:cNvPr id="45" name="Content Placeholder 2"/>
          <p:cNvSpPr txBox="1">
            <a:spLocks/>
          </p:cNvSpPr>
          <p:nvPr/>
        </p:nvSpPr>
        <p:spPr bwMode="auto">
          <a:xfrm>
            <a:off x="1378275" y="1746382"/>
            <a:ext cx="7564437" cy="265112"/>
          </a:xfrm>
          <a:prstGeom prst="rect">
            <a:avLst/>
          </a:prstGeom>
          <a:solidFill>
            <a:srgbClr val="03039B"/>
          </a:solidFill>
          <a:ln w="9525">
            <a:solidFill>
              <a:schemeClr val="tx1"/>
            </a:solidFill>
            <a:miter lim="800000"/>
            <a:headEnd/>
            <a:tailEnd/>
          </a:ln>
        </p:spPr>
        <p:txBody>
          <a:bodyPr lIns="92075" tIns="46038" rIns="92075" bIns="46038" anchor="ctr"/>
          <a:lstStyle/>
          <a:p>
            <a:pPr marL="228600" indent="-228600" eaLnBrk="0" hangingPunct="0">
              <a:spcBef>
                <a:spcPct val="25000"/>
              </a:spcBef>
              <a:spcAft>
                <a:spcPct val="25000"/>
              </a:spcAft>
              <a:buClr>
                <a:schemeClr val="tx1"/>
              </a:buClr>
              <a:defRPr/>
            </a:pPr>
            <a:r>
              <a:rPr lang="en-US" sz="1200" kern="0" dirty="0">
                <a:solidFill>
                  <a:schemeClr val="bg1"/>
                </a:solidFill>
                <a:latin typeface="+mn-lt"/>
              </a:rPr>
              <a:t>To identify health concerns and facilitate evaluation, care and education throughout the deployment.</a:t>
            </a:r>
          </a:p>
        </p:txBody>
      </p:sp>
      <p:sp>
        <p:nvSpPr>
          <p:cNvPr id="55" name="Content Placeholder 2"/>
          <p:cNvSpPr txBox="1">
            <a:spLocks/>
          </p:cNvSpPr>
          <p:nvPr/>
        </p:nvSpPr>
        <p:spPr bwMode="auto">
          <a:xfrm>
            <a:off x="86264" y="2065717"/>
            <a:ext cx="1257507" cy="281694"/>
          </a:xfrm>
          <a:prstGeom prst="rect">
            <a:avLst/>
          </a:prstGeom>
          <a:solidFill>
            <a:schemeClr val="accent1">
              <a:lumMod val="75000"/>
            </a:schemeClr>
          </a:solidFill>
          <a:ln w="9525">
            <a:solidFill>
              <a:schemeClr val="tx1"/>
            </a:solidFill>
            <a:miter lim="800000"/>
            <a:headEnd/>
            <a:tailEnd/>
          </a:ln>
        </p:spPr>
        <p:txBody>
          <a:bodyPr lIns="92075" tIns="46038" rIns="92075" bIns="46038" anchor="ctr"/>
          <a:lstStyle/>
          <a:p>
            <a:pPr marL="228600" indent="-228600" eaLnBrk="0" hangingPunct="0">
              <a:spcBef>
                <a:spcPct val="25000"/>
              </a:spcBef>
              <a:spcAft>
                <a:spcPct val="25000"/>
              </a:spcAft>
              <a:buClr>
                <a:schemeClr val="tx1"/>
              </a:buClr>
              <a:defRPr/>
            </a:pPr>
            <a:r>
              <a:rPr lang="en-US" sz="1200" kern="0" dirty="0">
                <a:highlight>
                  <a:srgbClr val="FFFF00"/>
                </a:highlight>
                <a:latin typeface="+mn-lt"/>
              </a:rPr>
              <a:t>Requirements:</a:t>
            </a:r>
          </a:p>
        </p:txBody>
      </p:sp>
      <p:sp>
        <p:nvSpPr>
          <p:cNvPr id="66" name="Content Placeholder 2"/>
          <p:cNvSpPr txBox="1">
            <a:spLocks/>
          </p:cNvSpPr>
          <p:nvPr/>
        </p:nvSpPr>
        <p:spPr bwMode="auto">
          <a:xfrm>
            <a:off x="1378275" y="2064115"/>
            <a:ext cx="7564437" cy="288797"/>
          </a:xfrm>
          <a:prstGeom prst="rect">
            <a:avLst/>
          </a:prstGeom>
          <a:solidFill>
            <a:schemeClr val="accent1">
              <a:lumMod val="75000"/>
            </a:schemeClr>
          </a:solidFill>
          <a:ln w="9525">
            <a:solidFill>
              <a:schemeClr val="tx1"/>
            </a:solidFill>
            <a:miter lim="800000"/>
            <a:headEnd/>
            <a:tailEnd/>
          </a:ln>
        </p:spPr>
        <p:txBody>
          <a:bodyPr lIns="92075" tIns="46038" rIns="92075" bIns="46038" anchor="ctr"/>
          <a:lstStyle/>
          <a:p>
            <a:pPr marL="228600" indent="-228600" eaLnBrk="0" hangingPunct="0">
              <a:spcBef>
                <a:spcPct val="25000"/>
              </a:spcBef>
              <a:spcAft>
                <a:spcPct val="25000"/>
              </a:spcAft>
              <a:buClr>
                <a:schemeClr val="tx1"/>
              </a:buClr>
              <a:defRPr/>
            </a:pPr>
            <a:r>
              <a:rPr lang="en-US" sz="1200" kern="0" dirty="0">
                <a:latin typeface="+mn-lt"/>
              </a:rPr>
              <a:t>Deployments ashore greater than 30 days outside of the United States or Commander directed.</a:t>
            </a:r>
          </a:p>
        </p:txBody>
      </p:sp>
      <p:sp>
        <p:nvSpPr>
          <p:cNvPr id="92" name="TextBox 91"/>
          <p:cNvSpPr txBox="1"/>
          <p:nvPr/>
        </p:nvSpPr>
        <p:spPr>
          <a:xfrm>
            <a:off x="3886200" y="6406719"/>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
        <p:nvSpPr>
          <p:cNvPr id="74" name="Content Placeholder 166"/>
          <p:cNvSpPr txBox="1">
            <a:spLocks/>
          </p:cNvSpPr>
          <p:nvPr/>
        </p:nvSpPr>
        <p:spPr bwMode="auto">
          <a:xfrm>
            <a:off x="86264" y="1147313"/>
            <a:ext cx="8856447" cy="552905"/>
          </a:xfrm>
          <a:prstGeom prst="rect">
            <a:avLst/>
          </a:prstGeom>
          <a:noFill/>
          <a:ln w="9525">
            <a:noFill/>
            <a:miter lim="800000"/>
            <a:headEnd/>
            <a:tailEnd/>
          </a:ln>
        </p:spPr>
        <p:txBody>
          <a:bodyPr lIns="92075" tIns="46038" rIns="92075" bIns="46038"/>
          <a:lstStyle/>
          <a:p>
            <a:pPr marL="228600" lvl="1" indent="-228600" algn="just" eaLnBrk="0" hangingPunct="0">
              <a:spcBef>
                <a:spcPct val="25000"/>
              </a:spcBef>
              <a:spcAft>
                <a:spcPct val="25000"/>
              </a:spcAft>
              <a:buClr>
                <a:schemeClr val="tx1"/>
              </a:buClr>
              <a:defRPr/>
            </a:pPr>
            <a:r>
              <a:rPr lang="en-US" sz="1600" b="1" i="0" kern="0" dirty="0">
                <a:solidFill>
                  <a:srgbClr val="000066"/>
                </a:solidFill>
                <a:latin typeface="+mn-lt"/>
              </a:rPr>
              <a:t>DoDI 6490.03, </a:t>
            </a:r>
            <a:r>
              <a:rPr lang="en-US" sz="1600" b="1" i="0" kern="0" dirty="0">
                <a:solidFill>
                  <a:srgbClr val="000066"/>
                </a:solidFill>
                <a:latin typeface="Arial" pitchFamily="34" charset="0"/>
              </a:rPr>
              <a:t>Deployment Health, 19 JUN 2019; DHA-PI 6490.03, Deployment </a:t>
            </a:r>
            <a:r>
              <a:rPr lang="en-US" sz="1600" i="0" kern="0" dirty="0">
                <a:solidFill>
                  <a:srgbClr val="000066"/>
                </a:solidFill>
                <a:latin typeface="Arial" pitchFamily="34" charset="0"/>
              </a:rPr>
              <a:t>Health Procedures, 17 DEC 2019; </a:t>
            </a:r>
            <a:r>
              <a:rPr lang="en-US" sz="1600" b="1" i="0" kern="0" dirty="0">
                <a:solidFill>
                  <a:srgbClr val="000066"/>
                </a:solidFill>
                <a:latin typeface="Arial" pitchFamily="34" charset="0"/>
              </a:rPr>
              <a:t>OPNAVINST 6100.3A, DHA Process, 10 NOV 2014</a:t>
            </a:r>
          </a:p>
          <a:p>
            <a:pPr marL="228600" lvl="1" indent="-228600" algn="ctr" eaLnBrk="0" hangingPunct="0">
              <a:spcBef>
                <a:spcPct val="25000"/>
              </a:spcBef>
              <a:spcAft>
                <a:spcPct val="25000"/>
              </a:spcAft>
              <a:buClr>
                <a:schemeClr val="tx1"/>
              </a:buClr>
              <a:defRPr/>
            </a:pPr>
            <a:endParaRPr lang="en-US" b="1" kern="0" dirty="0">
              <a:solidFill>
                <a:srgbClr val="000066"/>
              </a:solidFill>
              <a:latin typeface="Arial" pitchFamily="34" charset="0"/>
            </a:endParaRPr>
          </a:p>
          <a:p>
            <a:pPr marL="228600" lvl="1" indent="-228600" algn="ctr" eaLnBrk="0" hangingPunct="0">
              <a:spcBef>
                <a:spcPct val="25000"/>
              </a:spcBef>
              <a:spcAft>
                <a:spcPct val="25000"/>
              </a:spcAft>
              <a:buClr>
                <a:schemeClr val="tx1"/>
              </a:buClr>
              <a:defRPr/>
            </a:pPr>
            <a:endParaRPr lang="en-US" b="1" u="sng" kern="0" dirty="0">
              <a:solidFill>
                <a:srgbClr val="000066"/>
              </a:solidFill>
              <a:latin typeface="+mn-lt"/>
            </a:endParaRPr>
          </a:p>
        </p:txBody>
      </p:sp>
      <p:sp>
        <p:nvSpPr>
          <p:cNvPr id="3" name="Rectangle 2"/>
          <p:cNvSpPr/>
          <p:nvPr/>
        </p:nvSpPr>
        <p:spPr>
          <a:xfrm>
            <a:off x="490309" y="2814425"/>
            <a:ext cx="8131178" cy="400110"/>
          </a:xfrm>
          <a:prstGeom prst="rect">
            <a:avLst/>
          </a:prstGeom>
          <a:noFill/>
        </p:spPr>
        <p:txBody>
          <a:bodyPr wrap="square">
            <a:spAutoFit/>
          </a:bodyPr>
          <a:lstStyle/>
          <a:p>
            <a:pPr algn="ctr"/>
            <a:r>
              <a:rPr lang="en-US" altLang="en-US" sz="2000" i="0" dirty="0">
                <a:solidFill>
                  <a:srgbClr val="03039B"/>
                </a:solidFill>
                <a:latin typeface="Calibri" pitchFamily="34" charset="0"/>
              </a:rPr>
              <a:t>Deployment-Related Health Assessments Requirements Timeframe</a:t>
            </a:r>
          </a:p>
        </p:txBody>
      </p:sp>
      <p:grpSp>
        <p:nvGrpSpPr>
          <p:cNvPr id="48" name="Group 12"/>
          <p:cNvGrpSpPr>
            <a:grpSpLocks/>
          </p:cNvGrpSpPr>
          <p:nvPr/>
        </p:nvGrpSpPr>
        <p:grpSpPr bwMode="auto">
          <a:xfrm>
            <a:off x="4504939" y="3267156"/>
            <a:ext cx="1456022" cy="3098444"/>
            <a:chOff x="2359454" y="0"/>
            <a:chExt cx="1145009" cy="4064000"/>
          </a:xfrm>
          <a:solidFill>
            <a:srgbClr val="00B050"/>
          </a:solidFill>
        </p:grpSpPr>
        <p:sp>
          <p:nvSpPr>
            <p:cNvPr id="49" name="Rounded Rectangle 48"/>
            <p:cNvSpPr/>
            <p:nvPr/>
          </p:nvSpPr>
          <p:spPr>
            <a:xfrm>
              <a:off x="2359454" y="0"/>
              <a:ext cx="1145009" cy="4064000"/>
            </a:xfrm>
            <a:prstGeom prst="roundRect">
              <a:avLst>
                <a:gd name="adj" fmla="val 10000"/>
              </a:avLst>
            </a:prstGeom>
            <a:solidFill>
              <a:srgbClr val="3366CC"/>
            </a:solidFill>
            <a:ln w="28575">
              <a:solidFill>
                <a:schemeClr val="bg2">
                  <a:lumMod val="1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50" name="Rounded Rectangle 4"/>
            <p:cNvSpPr/>
            <p:nvPr/>
          </p:nvSpPr>
          <p:spPr>
            <a:xfrm>
              <a:off x="2359454" y="1626185"/>
              <a:ext cx="1145009" cy="1624723"/>
            </a:xfrm>
            <a:prstGeom prst="rect">
              <a:avLst/>
            </a:prstGeom>
            <a:noFill/>
          </p:spPr>
          <p:style>
            <a:lnRef idx="0">
              <a:scrgbClr r="0" g="0" b="0"/>
            </a:lnRef>
            <a:fillRef idx="0">
              <a:scrgbClr r="0" g="0" b="0"/>
            </a:fillRef>
            <a:effectRef idx="0">
              <a:scrgbClr r="0" g="0" b="0"/>
            </a:effectRef>
            <a:fontRef idx="minor">
              <a:schemeClr val="lt1"/>
            </a:fontRef>
          </p:style>
          <p:txBody>
            <a:bodyPr lIns="138684" tIns="138684" rIns="138684" bIns="138684" spcCol="1270" anchor="ctr"/>
            <a:lstStyle/>
            <a:p>
              <a:pPr algn="ctr" defTabSz="866775" fontAlgn="auto">
                <a:lnSpc>
                  <a:spcPct val="90000"/>
                </a:lnSpc>
                <a:spcAft>
                  <a:spcPct val="35000"/>
                </a:spcAft>
                <a:defRPr/>
              </a:pPr>
              <a:endParaRPr lang="en-US" sz="1950" b="0" i="0" dirty="0">
                <a:solidFill>
                  <a:prstClr val="white"/>
                </a:solidFill>
                <a:latin typeface="Calibri"/>
              </a:endParaRPr>
            </a:p>
          </p:txBody>
        </p:sp>
      </p:grpSp>
      <p:sp>
        <p:nvSpPr>
          <p:cNvPr id="51" name="Oval 50"/>
          <p:cNvSpPr/>
          <p:nvPr/>
        </p:nvSpPr>
        <p:spPr>
          <a:xfrm>
            <a:off x="4586398" y="3546690"/>
            <a:ext cx="1279303" cy="1089720"/>
          </a:xfrm>
          <a:prstGeom prst="ellipse">
            <a:avLst/>
          </a:prstGeom>
          <a:solidFill>
            <a:srgbClr val="03039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defTabSz="685800" fontAlgn="auto">
              <a:spcBef>
                <a:spcPts val="0"/>
              </a:spcBef>
              <a:spcAft>
                <a:spcPts val="0"/>
              </a:spcAft>
              <a:defRPr/>
            </a:pPr>
            <a:endParaRPr lang="en-US" sz="1200" b="0" i="0" dirty="0">
              <a:solidFill>
                <a:prstClr val="white">
                  <a:hueOff val="0"/>
                  <a:satOff val="0"/>
                  <a:lumOff val="0"/>
                  <a:alphaOff val="0"/>
                </a:prstClr>
              </a:solidFill>
              <a:latin typeface="Calibri"/>
            </a:endParaRPr>
          </a:p>
          <a:p>
            <a:pPr algn="ctr" defTabSz="685800" fontAlgn="auto">
              <a:spcBef>
                <a:spcPts val="0"/>
              </a:spcBef>
              <a:spcAft>
                <a:spcPts val="0"/>
              </a:spcAft>
              <a:defRPr/>
            </a:pPr>
            <a:r>
              <a:rPr lang="en-US" sz="1200" b="0" i="0" dirty="0">
                <a:solidFill>
                  <a:prstClr val="white">
                    <a:hueOff val="0"/>
                    <a:satOff val="0"/>
                    <a:lumOff val="0"/>
                    <a:alphaOff val="0"/>
                  </a:prstClr>
                </a:solidFill>
                <a:latin typeface="Calibri"/>
              </a:rPr>
              <a:t>DD2900</a:t>
            </a:r>
          </a:p>
          <a:p>
            <a:pPr algn="ctr" defTabSz="685800" fontAlgn="auto">
              <a:spcBef>
                <a:spcPts val="0"/>
              </a:spcBef>
              <a:spcAft>
                <a:spcPts val="0"/>
              </a:spcAft>
              <a:defRPr/>
            </a:pPr>
            <a:r>
              <a:rPr lang="en-US" sz="900" b="0" i="0" dirty="0">
                <a:solidFill>
                  <a:prstClr val="white">
                    <a:hueOff val="0"/>
                    <a:satOff val="0"/>
                    <a:lumOff val="0"/>
                    <a:alphaOff val="0"/>
                  </a:prstClr>
                </a:solidFill>
                <a:latin typeface="Calibri"/>
              </a:rPr>
              <a:t>  </a:t>
            </a:r>
            <a:r>
              <a:rPr lang="en-US" sz="1050" b="0" i="0" dirty="0">
                <a:solidFill>
                  <a:prstClr val="white">
                    <a:hueOff val="0"/>
                    <a:satOff val="0"/>
                    <a:lumOff val="0"/>
                    <a:alphaOff val="0"/>
                  </a:prstClr>
                </a:solidFill>
                <a:latin typeface="Calibri"/>
              </a:rPr>
              <a:t>PDHRA</a:t>
            </a:r>
          </a:p>
        </p:txBody>
      </p:sp>
      <p:sp>
        <p:nvSpPr>
          <p:cNvPr id="52" name="Oval 51"/>
          <p:cNvSpPr/>
          <p:nvPr/>
        </p:nvSpPr>
        <p:spPr>
          <a:xfrm>
            <a:off x="3342039" y="3839352"/>
            <a:ext cx="976765" cy="122743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53" name="Oval 52"/>
          <p:cNvSpPr/>
          <p:nvPr/>
        </p:nvSpPr>
        <p:spPr>
          <a:xfrm>
            <a:off x="1019192" y="4176751"/>
            <a:ext cx="976765" cy="122743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nvGrpSpPr>
          <p:cNvPr id="54" name="Group 25"/>
          <p:cNvGrpSpPr>
            <a:grpSpLocks/>
          </p:cNvGrpSpPr>
          <p:nvPr/>
        </p:nvGrpSpPr>
        <p:grpSpPr bwMode="auto">
          <a:xfrm>
            <a:off x="6010287" y="3257286"/>
            <a:ext cx="1513605" cy="3118071"/>
            <a:chOff x="2359454" y="-66661"/>
            <a:chExt cx="1154022" cy="4064000"/>
          </a:xfrm>
          <a:solidFill>
            <a:schemeClr val="bg1">
              <a:lumMod val="65000"/>
            </a:schemeClr>
          </a:solidFill>
        </p:grpSpPr>
        <p:sp>
          <p:nvSpPr>
            <p:cNvPr id="56" name="Rounded Rectangle 55"/>
            <p:cNvSpPr/>
            <p:nvPr/>
          </p:nvSpPr>
          <p:spPr>
            <a:xfrm>
              <a:off x="2368467" y="-66661"/>
              <a:ext cx="1145009" cy="4064000"/>
            </a:xfrm>
            <a:prstGeom prst="roundRect">
              <a:avLst>
                <a:gd name="adj" fmla="val 10000"/>
              </a:avLst>
            </a:prstGeom>
            <a:grpFill/>
            <a:ln w="28575">
              <a:solidFill>
                <a:srgbClr val="0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57" name="Rounded Rectangle 4"/>
            <p:cNvSpPr/>
            <p:nvPr/>
          </p:nvSpPr>
          <p:spPr>
            <a:xfrm>
              <a:off x="2359454" y="1625600"/>
              <a:ext cx="1145009" cy="1625600"/>
            </a:xfrm>
            <a:prstGeom prst="rect">
              <a:avLst/>
            </a:prstGeom>
            <a:grpFill/>
          </p:spPr>
          <p:style>
            <a:lnRef idx="0">
              <a:scrgbClr r="0" g="0" b="0"/>
            </a:lnRef>
            <a:fillRef idx="0">
              <a:scrgbClr r="0" g="0" b="0"/>
            </a:fillRef>
            <a:effectRef idx="0">
              <a:scrgbClr r="0" g="0" b="0"/>
            </a:effectRef>
            <a:fontRef idx="minor">
              <a:schemeClr val="lt1"/>
            </a:fontRef>
          </p:style>
          <p:txBody>
            <a:bodyPr lIns="138684" tIns="138684" rIns="138684" bIns="138684" spcCol="1270" anchor="ctr"/>
            <a:lstStyle/>
            <a:p>
              <a:pPr algn="ctr" defTabSz="866775" fontAlgn="auto">
                <a:lnSpc>
                  <a:spcPct val="90000"/>
                </a:lnSpc>
                <a:spcAft>
                  <a:spcPct val="35000"/>
                </a:spcAft>
                <a:defRPr/>
              </a:pPr>
              <a:endParaRPr lang="en-US" sz="1950" b="0" i="0" dirty="0">
                <a:solidFill>
                  <a:prstClr val="white"/>
                </a:solidFill>
                <a:latin typeface="Calibri"/>
              </a:endParaRPr>
            </a:p>
          </p:txBody>
        </p:sp>
      </p:grpSp>
      <p:grpSp>
        <p:nvGrpSpPr>
          <p:cNvPr id="58" name="Group 28"/>
          <p:cNvGrpSpPr>
            <a:grpSpLocks/>
          </p:cNvGrpSpPr>
          <p:nvPr/>
        </p:nvGrpSpPr>
        <p:grpSpPr bwMode="auto">
          <a:xfrm>
            <a:off x="7582853" y="3257287"/>
            <a:ext cx="1491091" cy="3118615"/>
            <a:chOff x="2359454" y="0"/>
            <a:chExt cx="1145009" cy="4064000"/>
          </a:xfrm>
          <a:solidFill>
            <a:schemeClr val="bg1">
              <a:lumMod val="65000"/>
            </a:schemeClr>
          </a:solidFill>
        </p:grpSpPr>
        <p:sp>
          <p:nvSpPr>
            <p:cNvPr id="59" name="Rounded Rectangle 58"/>
            <p:cNvSpPr/>
            <p:nvPr/>
          </p:nvSpPr>
          <p:spPr>
            <a:xfrm>
              <a:off x="2359454" y="0"/>
              <a:ext cx="1145009" cy="4064000"/>
            </a:xfrm>
            <a:prstGeom prst="roundRect">
              <a:avLst>
                <a:gd name="adj" fmla="val 10000"/>
              </a:avLst>
            </a:prstGeom>
            <a:grpFill/>
            <a:ln>
              <a:solidFill>
                <a:schemeClr val="bg2">
                  <a:lumMod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0" name="Rounded Rectangle 4"/>
            <p:cNvSpPr/>
            <p:nvPr/>
          </p:nvSpPr>
          <p:spPr>
            <a:xfrm>
              <a:off x="2359454" y="1625600"/>
              <a:ext cx="1145009" cy="1625600"/>
            </a:xfrm>
            <a:prstGeom prst="rect">
              <a:avLst/>
            </a:prstGeom>
            <a:grpFill/>
          </p:spPr>
          <p:style>
            <a:lnRef idx="0">
              <a:scrgbClr r="0" g="0" b="0"/>
            </a:lnRef>
            <a:fillRef idx="0">
              <a:scrgbClr r="0" g="0" b="0"/>
            </a:fillRef>
            <a:effectRef idx="0">
              <a:scrgbClr r="0" g="0" b="0"/>
            </a:effectRef>
            <a:fontRef idx="minor">
              <a:schemeClr val="lt1"/>
            </a:fontRef>
          </p:style>
          <p:txBody>
            <a:bodyPr lIns="138684" tIns="138684" rIns="138684" bIns="138684" spcCol="1270" anchor="ctr"/>
            <a:lstStyle/>
            <a:p>
              <a:pPr algn="ctr" defTabSz="866775" fontAlgn="auto">
                <a:lnSpc>
                  <a:spcPct val="90000"/>
                </a:lnSpc>
                <a:spcAft>
                  <a:spcPct val="35000"/>
                </a:spcAft>
                <a:defRPr/>
              </a:pPr>
              <a:endParaRPr lang="en-US" sz="1950" b="0" i="0" dirty="0">
                <a:solidFill>
                  <a:prstClr val="white"/>
                </a:solidFill>
                <a:latin typeface="Calibri"/>
              </a:endParaRPr>
            </a:p>
          </p:txBody>
        </p:sp>
      </p:grpSp>
      <p:grpSp>
        <p:nvGrpSpPr>
          <p:cNvPr id="61" name="Group 31"/>
          <p:cNvGrpSpPr>
            <a:grpSpLocks/>
          </p:cNvGrpSpPr>
          <p:nvPr/>
        </p:nvGrpSpPr>
        <p:grpSpPr bwMode="auto">
          <a:xfrm>
            <a:off x="2991641" y="3257285"/>
            <a:ext cx="1522838" cy="3108315"/>
            <a:chOff x="2359454" y="0"/>
            <a:chExt cx="1145009" cy="4064000"/>
          </a:xfrm>
        </p:grpSpPr>
        <p:sp>
          <p:nvSpPr>
            <p:cNvPr id="62" name="Rounded Rectangle 61"/>
            <p:cNvSpPr/>
            <p:nvPr/>
          </p:nvSpPr>
          <p:spPr>
            <a:xfrm>
              <a:off x="2368203" y="0"/>
              <a:ext cx="1092142" cy="4064000"/>
            </a:xfrm>
            <a:prstGeom prst="roundRect">
              <a:avLst>
                <a:gd name="adj" fmla="val 10000"/>
              </a:avLst>
            </a:prstGeom>
            <a:solidFill>
              <a:srgbClr val="3366CC"/>
            </a:solidFill>
            <a:ln w="28575">
              <a:solidFill>
                <a:schemeClr val="bg2">
                  <a:lumMod val="1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3" name="Rounded Rectangle 4"/>
            <p:cNvSpPr/>
            <p:nvPr/>
          </p:nvSpPr>
          <p:spPr>
            <a:xfrm>
              <a:off x="2359454" y="1626185"/>
              <a:ext cx="1145009" cy="1624723"/>
            </a:xfrm>
            <a:prstGeom prst="rect">
              <a:avLst/>
            </a:prstGeom>
          </p:spPr>
          <p:style>
            <a:lnRef idx="0">
              <a:scrgbClr r="0" g="0" b="0"/>
            </a:lnRef>
            <a:fillRef idx="0">
              <a:scrgbClr r="0" g="0" b="0"/>
            </a:fillRef>
            <a:effectRef idx="0">
              <a:scrgbClr r="0" g="0" b="0"/>
            </a:effectRef>
            <a:fontRef idx="minor">
              <a:schemeClr val="lt1"/>
            </a:fontRef>
          </p:style>
          <p:txBody>
            <a:bodyPr lIns="138684" tIns="138684" rIns="138684" bIns="138684" spcCol="1270" anchor="ctr"/>
            <a:lstStyle/>
            <a:p>
              <a:pPr algn="ctr" defTabSz="866775" fontAlgn="auto">
                <a:lnSpc>
                  <a:spcPct val="90000"/>
                </a:lnSpc>
                <a:spcAft>
                  <a:spcPct val="35000"/>
                </a:spcAft>
                <a:defRPr/>
              </a:pPr>
              <a:endParaRPr lang="en-US" sz="1950" b="0" i="0" dirty="0">
                <a:solidFill>
                  <a:prstClr val="white"/>
                </a:solidFill>
                <a:latin typeface="Calibri"/>
              </a:endParaRPr>
            </a:p>
          </p:txBody>
        </p:sp>
      </p:grpSp>
      <p:grpSp>
        <p:nvGrpSpPr>
          <p:cNvPr id="64" name="Group 34"/>
          <p:cNvGrpSpPr>
            <a:grpSpLocks/>
          </p:cNvGrpSpPr>
          <p:nvPr/>
        </p:nvGrpSpPr>
        <p:grpSpPr bwMode="auto">
          <a:xfrm>
            <a:off x="33844" y="3257285"/>
            <a:ext cx="1438387" cy="3118616"/>
            <a:chOff x="2359454" y="0"/>
            <a:chExt cx="1145009" cy="4064000"/>
          </a:xfrm>
          <a:solidFill>
            <a:srgbClr val="00B050"/>
          </a:solidFill>
        </p:grpSpPr>
        <p:sp>
          <p:nvSpPr>
            <p:cNvPr id="65" name="Rounded Rectangle 64"/>
            <p:cNvSpPr/>
            <p:nvPr/>
          </p:nvSpPr>
          <p:spPr>
            <a:xfrm>
              <a:off x="2359454" y="0"/>
              <a:ext cx="1145009" cy="4064000"/>
            </a:xfrm>
            <a:prstGeom prst="roundRect">
              <a:avLst>
                <a:gd name="adj" fmla="val 10000"/>
              </a:avLst>
            </a:prstGeom>
            <a:solidFill>
              <a:srgbClr val="3366CC"/>
            </a:solidFill>
            <a:ln>
              <a:solidFill>
                <a:schemeClr val="bg2">
                  <a:lumMod val="1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fontAlgn="auto">
                <a:spcBef>
                  <a:spcPts val="0"/>
                </a:spcBef>
                <a:spcAft>
                  <a:spcPts val="0"/>
                </a:spcAft>
                <a:defRPr/>
              </a:pPr>
              <a:endParaRPr lang="en-US" sz="1350" b="0" i="0" dirty="0">
                <a:solidFill>
                  <a:prstClr val="white"/>
                </a:solidFill>
                <a:latin typeface="Calibri"/>
              </a:endParaRPr>
            </a:p>
          </p:txBody>
        </p:sp>
        <p:sp>
          <p:nvSpPr>
            <p:cNvPr id="67" name="Rounded Rectangle 4"/>
            <p:cNvSpPr/>
            <p:nvPr/>
          </p:nvSpPr>
          <p:spPr>
            <a:xfrm>
              <a:off x="2426347" y="1626185"/>
              <a:ext cx="1009050" cy="1624723"/>
            </a:xfrm>
            <a:prstGeom prst="rect">
              <a:avLst/>
            </a:prstGeom>
            <a:noFill/>
          </p:spPr>
          <p:style>
            <a:lnRef idx="0">
              <a:scrgbClr r="0" g="0" b="0"/>
            </a:lnRef>
            <a:fillRef idx="0">
              <a:scrgbClr r="0" g="0" b="0"/>
            </a:fillRef>
            <a:effectRef idx="0">
              <a:scrgbClr r="0" g="0" b="0"/>
            </a:effectRef>
            <a:fontRef idx="minor">
              <a:schemeClr val="lt1"/>
            </a:fontRef>
          </p:style>
          <p:txBody>
            <a:bodyPr lIns="138684" tIns="138684" rIns="138684" bIns="138684" spcCol="1270" anchor="ctr"/>
            <a:lstStyle/>
            <a:p>
              <a:pPr algn="ctr" defTabSz="866775" fontAlgn="auto">
                <a:lnSpc>
                  <a:spcPct val="90000"/>
                </a:lnSpc>
                <a:spcAft>
                  <a:spcPct val="35000"/>
                </a:spcAft>
                <a:defRPr/>
              </a:pPr>
              <a:endParaRPr lang="en-US" sz="1950" b="0" i="0" dirty="0">
                <a:solidFill>
                  <a:prstClr val="white"/>
                </a:solidFill>
                <a:latin typeface="Calibri"/>
              </a:endParaRPr>
            </a:p>
          </p:txBody>
        </p:sp>
      </p:grpSp>
      <p:sp>
        <p:nvSpPr>
          <p:cNvPr id="68" name="Oval 67"/>
          <p:cNvSpPr/>
          <p:nvPr/>
        </p:nvSpPr>
        <p:spPr>
          <a:xfrm>
            <a:off x="7667288" y="3546689"/>
            <a:ext cx="1315476" cy="1100608"/>
          </a:xfrm>
          <a:prstGeom prst="ellipse">
            <a:avLst/>
          </a:prstGeom>
          <a:solidFill>
            <a:srgbClr val="03039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defTabSz="685800" fontAlgn="auto">
              <a:spcBef>
                <a:spcPts val="0"/>
              </a:spcBef>
              <a:spcAft>
                <a:spcPts val="0"/>
              </a:spcAft>
              <a:defRPr/>
            </a:pPr>
            <a:r>
              <a:rPr lang="en-US" sz="1350" b="0" i="0" dirty="0">
                <a:solidFill>
                  <a:prstClr val="white">
                    <a:hueOff val="0"/>
                    <a:satOff val="0"/>
                    <a:lumOff val="0"/>
                    <a:alphaOff val="0"/>
                  </a:prstClr>
                </a:solidFill>
                <a:latin typeface="Calibri"/>
              </a:rPr>
              <a:t> </a:t>
            </a:r>
            <a:r>
              <a:rPr lang="en-US" sz="1200" b="0" i="0" dirty="0">
                <a:solidFill>
                  <a:prstClr val="white">
                    <a:hueOff val="0"/>
                    <a:satOff val="0"/>
                    <a:lumOff val="0"/>
                    <a:alphaOff val="0"/>
                  </a:prstClr>
                </a:solidFill>
                <a:latin typeface="Calibri"/>
              </a:rPr>
              <a:t>DD2978/ DD3024</a:t>
            </a:r>
          </a:p>
          <a:p>
            <a:pPr algn="ctr" defTabSz="685800" fontAlgn="auto">
              <a:spcBef>
                <a:spcPts val="0"/>
              </a:spcBef>
              <a:spcAft>
                <a:spcPts val="0"/>
              </a:spcAft>
              <a:defRPr/>
            </a:pPr>
            <a:r>
              <a:rPr lang="en-US" sz="1050" b="0" i="0" dirty="0">
                <a:solidFill>
                  <a:prstClr val="white">
                    <a:hueOff val="0"/>
                    <a:satOff val="0"/>
                    <a:lumOff val="0"/>
                    <a:alphaOff val="0"/>
                  </a:prstClr>
                </a:solidFill>
                <a:latin typeface="Calibri"/>
              </a:rPr>
              <a:t>DMHA </a:t>
            </a:r>
          </a:p>
          <a:p>
            <a:pPr algn="ctr" defTabSz="685800" fontAlgn="auto">
              <a:spcBef>
                <a:spcPts val="0"/>
              </a:spcBef>
              <a:spcAft>
                <a:spcPts val="0"/>
              </a:spcAft>
              <a:defRPr/>
            </a:pPr>
            <a:r>
              <a:rPr lang="en-US" sz="1050" b="0" i="0" dirty="0">
                <a:solidFill>
                  <a:prstClr val="white">
                    <a:hueOff val="0"/>
                    <a:satOff val="0"/>
                    <a:lumOff val="0"/>
                    <a:alphaOff val="0"/>
                  </a:prstClr>
                </a:solidFill>
                <a:latin typeface="Calibri"/>
              </a:rPr>
              <a:t>2 YR/PHA</a:t>
            </a:r>
          </a:p>
        </p:txBody>
      </p:sp>
      <p:sp>
        <p:nvSpPr>
          <p:cNvPr id="69" name="Oval 68"/>
          <p:cNvSpPr/>
          <p:nvPr/>
        </p:nvSpPr>
        <p:spPr>
          <a:xfrm>
            <a:off x="6092871" y="3546689"/>
            <a:ext cx="1344015" cy="1089720"/>
          </a:xfrm>
          <a:prstGeom prst="ellipse">
            <a:avLst/>
          </a:prstGeom>
          <a:solidFill>
            <a:srgbClr val="03039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defTabSz="685800" fontAlgn="auto">
              <a:spcBef>
                <a:spcPts val="0"/>
              </a:spcBef>
              <a:spcAft>
                <a:spcPts val="0"/>
              </a:spcAft>
              <a:defRPr/>
            </a:pPr>
            <a:r>
              <a:rPr lang="en-US" sz="1200" b="0" i="0" dirty="0">
                <a:solidFill>
                  <a:prstClr val="white">
                    <a:hueOff val="0"/>
                    <a:satOff val="0"/>
                    <a:lumOff val="0"/>
                    <a:alphaOff val="0"/>
                  </a:prstClr>
                </a:solidFill>
                <a:latin typeface="Calibri"/>
              </a:rPr>
              <a:t>DD2978/ DD3024</a:t>
            </a:r>
          </a:p>
          <a:p>
            <a:pPr algn="ctr" defTabSz="685800" fontAlgn="auto">
              <a:spcBef>
                <a:spcPts val="0"/>
              </a:spcBef>
              <a:spcAft>
                <a:spcPts val="0"/>
              </a:spcAft>
              <a:defRPr/>
            </a:pPr>
            <a:r>
              <a:rPr lang="en-US" sz="1050" b="0" i="0" dirty="0">
                <a:solidFill>
                  <a:prstClr val="white">
                    <a:hueOff val="0"/>
                    <a:satOff val="0"/>
                    <a:lumOff val="0"/>
                    <a:alphaOff val="0"/>
                  </a:prstClr>
                </a:solidFill>
                <a:latin typeface="Calibri"/>
              </a:rPr>
              <a:t>DMHA </a:t>
            </a:r>
          </a:p>
          <a:p>
            <a:pPr algn="ctr" defTabSz="685800" fontAlgn="auto">
              <a:spcBef>
                <a:spcPts val="0"/>
              </a:spcBef>
              <a:spcAft>
                <a:spcPts val="0"/>
              </a:spcAft>
              <a:defRPr/>
            </a:pPr>
            <a:r>
              <a:rPr lang="en-US" sz="1050" b="0" i="0" dirty="0">
                <a:solidFill>
                  <a:prstClr val="white">
                    <a:hueOff val="0"/>
                    <a:satOff val="0"/>
                    <a:lumOff val="0"/>
                    <a:alphaOff val="0"/>
                  </a:prstClr>
                </a:solidFill>
                <a:latin typeface="Calibri"/>
              </a:rPr>
              <a:t>1 YR/PHA</a:t>
            </a:r>
          </a:p>
        </p:txBody>
      </p:sp>
      <p:sp>
        <p:nvSpPr>
          <p:cNvPr id="70" name="Oval 69"/>
          <p:cNvSpPr/>
          <p:nvPr/>
        </p:nvSpPr>
        <p:spPr>
          <a:xfrm>
            <a:off x="3074971" y="3546689"/>
            <a:ext cx="1303213" cy="1100607"/>
          </a:xfrm>
          <a:prstGeom prst="ellipse">
            <a:avLst/>
          </a:prstGeom>
          <a:solidFill>
            <a:srgbClr val="03039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defTabSz="685800" fontAlgn="auto">
              <a:spcBef>
                <a:spcPts val="0"/>
              </a:spcBef>
              <a:spcAft>
                <a:spcPts val="0"/>
              </a:spcAft>
              <a:defRPr/>
            </a:pPr>
            <a:endParaRPr lang="en-US" sz="1200" b="0" i="0" dirty="0">
              <a:solidFill>
                <a:prstClr val="white">
                  <a:hueOff val="0"/>
                  <a:satOff val="0"/>
                  <a:lumOff val="0"/>
                  <a:alphaOff val="0"/>
                </a:prstClr>
              </a:solidFill>
              <a:latin typeface="Calibri"/>
            </a:endParaRPr>
          </a:p>
          <a:p>
            <a:pPr algn="ctr" defTabSz="685800" fontAlgn="auto">
              <a:spcBef>
                <a:spcPts val="0"/>
              </a:spcBef>
              <a:spcAft>
                <a:spcPts val="0"/>
              </a:spcAft>
              <a:defRPr/>
            </a:pPr>
            <a:r>
              <a:rPr lang="en-US" sz="1200" b="0" i="0" dirty="0">
                <a:solidFill>
                  <a:prstClr val="white">
                    <a:hueOff val="0"/>
                    <a:satOff val="0"/>
                    <a:lumOff val="0"/>
                    <a:alphaOff val="0"/>
                  </a:prstClr>
                </a:solidFill>
                <a:latin typeface="Calibri"/>
              </a:rPr>
              <a:t>DD2796</a:t>
            </a:r>
          </a:p>
          <a:p>
            <a:pPr algn="ctr" defTabSz="685800" fontAlgn="auto">
              <a:spcBef>
                <a:spcPts val="0"/>
              </a:spcBef>
              <a:spcAft>
                <a:spcPts val="0"/>
              </a:spcAft>
              <a:defRPr/>
            </a:pPr>
            <a:r>
              <a:rPr lang="en-US" sz="1050" b="0" i="0" dirty="0">
                <a:solidFill>
                  <a:prstClr val="white">
                    <a:hueOff val="0"/>
                    <a:satOff val="0"/>
                    <a:lumOff val="0"/>
                    <a:alphaOff val="0"/>
                  </a:prstClr>
                </a:solidFill>
                <a:latin typeface="Calibri"/>
              </a:rPr>
              <a:t>PDHA</a:t>
            </a:r>
          </a:p>
        </p:txBody>
      </p:sp>
      <p:sp>
        <p:nvSpPr>
          <p:cNvPr id="71" name="Oval 70"/>
          <p:cNvSpPr/>
          <p:nvPr/>
        </p:nvSpPr>
        <p:spPr>
          <a:xfrm>
            <a:off x="113317" y="3546689"/>
            <a:ext cx="1269025" cy="1100607"/>
          </a:xfrm>
          <a:prstGeom prst="ellipse">
            <a:avLst/>
          </a:prstGeom>
          <a:solidFill>
            <a:srgbClr val="03039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defTabSz="685800" fontAlgn="auto">
              <a:spcBef>
                <a:spcPts val="0"/>
              </a:spcBef>
              <a:spcAft>
                <a:spcPts val="0"/>
              </a:spcAft>
              <a:defRPr/>
            </a:pPr>
            <a:endParaRPr lang="en-US" sz="1200" b="0" i="0" dirty="0">
              <a:solidFill>
                <a:prstClr val="white">
                  <a:hueOff val="0"/>
                  <a:satOff val="0"/>
                  <a:lumOff val="0"/>
                  <a:alphaOff val="0"/>
                </a:prstClr>
              </a:solidFill>
              <a:latin typeface="Calibri"/>
            </a:endParaRPr>
          </a:p>
          <a:p>
            <a:pPr algn="ctr" defTabSz="685800" fontAlgn="auto">
              <a:spcBef>
                <a:spcPts val="0"/>
              </a:spcBef>
              <a:spcAft>
                <a:spcPts val="0"/>
              </a:spcAft>
              <a:defRPr/>
            </a:pPr>
            <a:r>
              <a:rPr lang="en-US" sz="1200" b="0" i="0" dirty="0">
                <a:solidFill>
                  <a:prstClr val="white">
                    <a:hueOff val="0"/>
                    <a:satOff val="0"/>
                    <a:lumOff val="0"/>
                    <a:alphaOff val="0"/>
                  </a:prstClr>
                </a:solidFill>
                <a:latin typeface="Calibri"/>
              </a:rPr>
              <a:t>DD2795</a:t>
            </a:r>
          </a:p>
          <a:p>
            <a:pPr algn="ctr" defTabSz="685800" fontAlgn="auto">
              <a:spcBef>
                <a:spcPts val="0"/>
              </a:spcBef>
              <a:spcAft>
                <a:spcPts val="0"/>
              </a:spcAft>
              <a:defRPr/>
            </a:pPr>
            <a:r>
              <a:rPr lang="en-US" sz="1050" b="0" i="0" dirty="0">
                <a:solidFill>
                  <a:prstClr val="white">
                    <a:hueOff val="0"/>
                    <a:satOff val="0"/>
                    <a:lumOff val="0"/>
                    <a:alphaOff val="0"/>
                  </a:prstClr>
                </a:solidFill>
                <a:latin typeface="Calibri"/>
              </a:rPr>
              <a:t>Pre-DHA</a:t>
            </a:r>
            <a:endParaRPr lang="en-US" sz="900" b="0" i="0" dirty="0">
              <a:solidFill>
                <a:prstClr val="white">
                  <a:hueOff val="0"/>
                  <a:satOff val="0"/>
                  <a:lumOff val="0"/>
                  <a:alphaOff val="0"/>
                </a:prstClr>
              </a:solidFill>
              <a:latin typeface="Calibri"/>
            </a:endParaRPr>
          </a:p>
        </p:txBody>
      </p:sp>
      <p:sp>
        <p:nvSpPr>
          <p:cNvPr id="72" name="TextBox 41"/>
          <p:cNvSpPr txBox="1">
            <a:spLocks noChangeArrowheads="1"/>
          </p:cNvSpPr>
          <p:nvPr/>
        </p:nvSpPr>
        <p:spPr bwMode="auto">
          <a:xfrm>
            <a:off x="188339" y="4839453"/>
            <a:ext cx="1251782" cy="1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buFont typeface="Arial" charset="0"/>
              <a:buChar char="•"/>
              <a:defRPr/>
            </a:pPr>
            <a:r>
              <a:rPr lang="en-US" altLang="en-US" sz="825" i="0" dirty="0">
                <a:solidFill>
                  <a:srgbClr val="000000"/>
                </a:solidFill>
                <a:latin typeface="Calibri" pitchFamily="34" charset="0"/>
                <a:cs typeface="+mn-cs"/>
              </a:rPr>
              <a:t>(contains DMHA required questions)</a:t>
            </a:r>
          </a:p>
          <a:p>
            <a:pPr defTabSz="685800" eaLnBrk="1" hangingPunct="1">
              <a:defRPr/>
            </a:pPr>
            <a:endParaRPr lang="en-US" altLang="en-US" sz="825" i="0" dirty="0">
              <a:solidFill>
                <a:srgbClr val="000000"/>
              </a:solidFill>
              <a:latin typeface="Calibri" pitchFamily="34" charset="0"/>
              <a:cs typeface="+mn-cs"/>
            </a:endParaRPr>
          </a:p>
          <a:p>
            <a:pPr defTabSz="685800" eaLnBrk="1" hangingPunct="1">
              <a:buFont typeface="Arial" charset="0"/>
              <a:buChar char="•"/>
              <a:defRPr/>
            </a:pPr>
            <a:r>
              <a:rPr lang="en-US" altLang="en-US" sz="825" i="0" dirty="0">
                <a:solidFill>
                  <a:prstClr val="white"/>
                </a:solidFill>
                <a:latin typeface="Calibri" pitchFamily="34" charset="0"/>
                <a:cs typeface="+mn-cs"/>
              </a:rPr>
              <a:t>Required within 120 days prior to deployment</a:t>
            </a:r>
          </a:p>
          <a:p>
            <a:pPr defTabSz="685800" eaLnBrk="1" hangingPunct="1">
              <a:buFont typeface="Arial" charset="0"/>
              <a:buChar char="•"/>
              <a:defRPr/>
            </a:pPr>
            <a:endParaRPr lang="en-US" altLang="en-US" sz="825" i="0" dirty="0">
              <a:solidFill>
                <a:srgbClr val="000000"/>
              </a:solidFill>
              <a:latin typeface="Calibri" pitchFamily="34" charset="0"/>
              <a:cs typeface="+mn-cs"/>
            </a:endParaRPr>
          </a:p>
          <a:p>
            <a:pPr defTabSz="685800" eaLnBrk="1" hangingPunct="1">
              <a:buFont typeface="Arial" charset="0"/>
              <a:buChar char="•"/>
              <a:defRPr/>
            </a:pPr>
            <a:r>
              <a:rPr lang="en-US" altLang="en-US" sz="825" i="0" dirty="0">
                <a:solidFill>
                  <a:srgbClr val="000000"/>
                </a:solidFill>
                <a:latin typeface="Calibri" pitchFamily="34" charset="0"/>
                <a:cs typeface="+mn-cs"/>
              </a:rPr>
              <a:t>Online form and provider certification</a:t>
            </a:r>
            <a:endParaRPr lang="en-US" altLang="en-US" sz="900" b="0" i="0" dirty="0">
              <a:solidFill>
                <a:srgbClr val="000000"/>
              </a:solidFill>
              <a:latin typeface="Calibri" pitchFamily="34" charset="0"/>
              <a:cs typeface="+mn-cs"/>
            </a:endParaRPr>
          </a:p>
        </p:txBody>
      </p:sp>
      <p:sp>
        <p:nvSpPr>
          <p:cNvPr id="73" name="TextBox 42"/>
          <p:cNvSpPr txBox="1">
            <a:spLocks noChangeArrowheads="1"/>
          </p:cNvSpPr>
          <p:nvPr/>
        </p:nvSpPr>
        <p:spPr bwMode="auto">
          <a:xfrm>
            <a:off x="3155951" y="4714605"/>
            <a:ext cx="1201180" cy="1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defRPr/>
            </a:pPr>
            <a:endParaRPr lang="en-US" altLang="en-US" sz="825" i="0" dirty="0">
              <a:solidFill>
                <a:srgbClr val="000000"/>
              </a:solidFill>
              <a:latin typeface="Calibri" pitchFamily="34" charset="0"/>
              <a:cs typeface="+mn-cs"/>
            </a:endParaRPr>
          </a:p>
          <a:p>
            <a:pPr defTabSz="685800" eaLnBrk="1" hangingPunct="1">
              <a:buFont typeface="Arial" charset="0"/>
              <a:buChar char="•"/>
              <a:defRPr/>
            </a:pPr>
            <a:r>
              <a:rPr lang="en-US" altLang="en-US" sz="825" i="0" dirty="0">
                <a:solidFill>
                  <a:prstClr val="white"/>
                </a:solidFill>
                <a:latin typeface="Calibri" pitchFamily="34" charset="0"/>
                <a:cs typeface="+mn-cs"/>
              </a:rPr>
              <a:t>Required between 30 days prior and 30 days after deployment return</a:t>
            </a:r>
          </a:p>
          <a:p>
            <a:pPr defTabSz="685800" eaLnBrk="1" hangingPunct="1">
              <a:defRPr/>
            </a:pPr>
            <a:endParaRPr lang="en-US" altLang="en-US" sz="825" i="0" dirty="0">
              <a:solidFill>
                <a:srgbClr val="000000"/>
              </a:solidFill>
              <a:latin typeface="Calibri" pitchFamily="34" charset="0"/>
              <a:cs typeface="+mn-cs"/>
            </a:endParaRPr>
          </a:p>
          <a:p>
            <a:pPr defTabSz="685800" eaLnBrk="1" hangingPunct="1">
              <a:buFont typeface="Arial" charset="0"/>
              <a:buChar char="•"/>
              <a:defRPr/>
            </a:pPr>
            <a:r>
              <a:rPr lang="en-US" altLang="en-US" sz="825" i="0" dirty="0">
                <a:solidFill>
                  <a:srgbClr val="000000"/>
                </a:solidFill>
                <a:latin typeface="Calibri" pitchFamily="34" charset="0"/>
                <a:cs typeface="+mn-cs"/>
              </a:rPr>
              <a:t>Online form and provider certification</a:t>
            </a:r>
          </a:p>
          <a:p>
            <a:pPr defTabSz="685800" eaLnBrk="1" hangingPunct="1">
              <a:defRPr/>
            </a:pPr>
            <a:endParaRPr lang="en-US" altLang="en-US" sz="825" b="0" i="0" dirty="0">
              <a:solidFill>
                <a:srgbClr val="000000"/>
              </a:solidFill>
              <a:latin typeface="Calibri" pitchFamily="34" charset="0"/>
              <a:cs typeface="+mn-cs"/>
            </a:endParaRPr>
          </a:p>
        </p:txBody>
      </p:sp>
      <p:sp>
        <p:nvSpPr>
          <p:cNvPr id="75" name="TextBox 43"/>
          <p:cNvSpPr txBox="1">
            <a:spLocks noChangeArrowheads="1"/>
          </p:cNvSpPr>
          <p:nvPr/>
        </p:nvSpPr>
        <p:spPr bwMode="auto">
          <a:xfrm>
            <a:off x="4653844" y="4784395"/>
            <a:ext cx="1154888" cy="162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buFont typeface="Arial" charset="0"/>
              <a:buChar char="•"/>
              <a:defRPr/>
            </a:pPr>
            <a:r>
              <a:rPr lang="en-US" altLang="en-US" sz="825" i="0" dirty="0">
                <a:solidFill>
                  <a:srgbClr val="000000"/>
                </a:solidFill>
                <a:latin typeface="Calibri" pitchFamily="34" charset="0"/>
                <a:cs typeface="+mn-cs"/>
              </a:rPr>
              <a:t>(contains DMHA required questions)</a:t>
            </a:r>
          </a:p>
          <a:p>
            <a:pPr defTabSz="685800" eaLnBrk="1" hangingPunct="1">
              <a:defRPr/>
            </a:pPr>
            <a:endParaRPr lang="en-US" altLang="en-US" sz="825" i="0" dirty="0">
              <a:solidFill>
                <a:srgbClr val="000000"/>
              </a:solidFill>
              <a:latin typeface="Calibri" pitchFamily="34" charset="0"/>
              <a:cs typeface="+mn-cs"/>
            </a:endParaRPr>
          </a:p>
          <a:p>
            <a:pPr defTabSz="685800" eaLnBrk="1" hangingPunct="1">
              <a:buFont typeface="Arial" charset="0"/>
              <a:buChar char="•"/>
              <a:defRPr/>
            </a:pPr>
            <a:r>
              <a:rPr lang="en-US" altLang="en-US" sz="825" i="0" dirty="0">
                <a:solidFill>
                  <a:prstClr val="white"/>
                </a:solidFill>
                <a:latin typeface="Calibri" pitchFamily="34" charset="0"/>
                <a:cs typeface="+mn-cs"/>
              </a:rPr>
              <a:t>Required between 90-180 days after deployment return </a:t>
            </a:r>
            <a:r>
              <a:rPr lang="en-US" altLang="en-US" sz="825" i="0" dirty="0">
                <a:solidFill>
                  <a:srgbClr val="FFFF00"/>
                </a:solidFill>
                <a:latin typeface="Calibri" pitchFamily="34" charset="0"/>
                <a:cs typeface="+mn-cs"/>
              </a:rPr>
              <a:t>BUT DOES NOT EXPIRE</a:t>
            </a:r>
          </a:p>
          <a:p>
            <a:pPr defTabSz="685800" eaLnBrk="1" hangingPunct="1">
              <a:buFont typeface="Arial" charset="0"/>
              <a:buChar char="•"/>
              <a:defRPr/>
            </a:pPr>
            <a:endParaRPr lang="en-US" altLang="en-US" sz="825" i="0" dirty="0">
              <a:solidFill>
                <a:srgbClr val="000000"/>
              </a:solidFill>
              <a:latin typeface="Calibri" pitchFamily="34" charset="0"/>
              <a:cs typeface="+mn-cs"/>
            </a:endParaRPr>
          </a:p>
          <a:p>
            <a:pPr defTabSz="685800" eaLnBrk="1" hangingPunct="1">
              <a:buFont typeface="Arial" charset="0"/>
              <a:buChar char="•"/>
              <a:defRPr/>
            </a:pPr>
            <a:r>
              <a:rPr lang="en-US" altLang="en-US" sz="825" i="0" dirty="0">
                <a:solidFill>
                  <a:srgbClr val="000000"/>
                </a:solidFill>
                <a:latin typeface="Calibri" pitchFamily="34" charset="0"/>
                <a:cs typeface="+mn-cs"/>
              </a:rPr>
              <a:t>Online form and provider certification</a:t>
            </a:r>
          </a:p>
          <a:p>
            <a:pPr defTabSz="685800" eaLnBrk="1" hangingPunct="1">
              <a:defRPr/>
            </a:pPr>
            <a:endParaRPr lang="en-US" altLang="en-US" sz="900" b="0" i="0" dirty="0">
              <a:solidFill>
                <a:srgbClr val="000000"/>
              </a:solidFill>
              <a:latin typeface="Calibri" pitchFamily="34" charset="0"/>
              <a:cs typeface="+mn-cs"/>
            </a:endParaRPr>
          </a:p>
        </p:txBody>
      </p:sp>
      <p:sp>
        <p:nvSpPr>
          <p:cNvPr id="76" name="TextBox 44"/>
          <p:cNvSpPr txBox="1">
            <a:spLocks noChangeArrowheads="1"/>
          </p:cNvSpPr>
          <p:nvPr/>
        </p:nvSpPr>
        <p:spPr bwMode="auto">
          <a:xfrm>
            <a:off x="6162485" y="4816280"/>
            <a:ext cx="1313879" cy="148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buFont typeface="Arial" charset="0"/>
              <a:buChar char="•"/>
              <a:defRPr/>
            </a:pPr>
            <a:r>
              <a:rPr lang="en-US" altLang="en-US" sz="825" i="0" dirty="0">
                <a:solidFill>
                  <a:srgbClr val="000000"/>
                </a:solidFill>
                <a:latin typeface="Calibri" pitchFamily="34" charset="0"/>
                <a:cs typeface="+mn-cs"/>
              </a:rPr>
              <a:t>PHA periodic health assessment or standalone DMHA</a:t>
            </a:r>
          </a:p>
          <a:p>
            <a:pPr defTabSz="685800" eaLnBrk="1" hangingPunct="1">
              <a:buFont typeface="Arial" charset="0"/>
              <a:buChar char="•"/>
              <a:defRPr/>
            </a:pPr>
            <a:endParaRPr lang="en-US" altLang="en-US" sz="825" i="0" dirty="0">
              <a:solidFill>
                <a:srgbClr val="000000"/>
              </a:solidFill>
              <a:latin typeface="Calibri" pitchFamily="34" charset="0"/>
              <a:cs typeface="+mn-cs"/>
            </a:endParaRPr>
          </a:p>
          <a:p>
            <a:pPr defTabSz="685800" eaLnBrk="1" hangingPunct="1">
              <a:buFont typeface="Arial" charset="0"/>
              <a:buChar char="•"/>
              <a:defRPr/>
            </a:pPr>
            <a:r>
              <a:rPr lang="en-US" altLang="en-US" sz="825" i="0" dirty="0">
                <a:solidFill>
                  <a:prstClr val="white"/>
                </a:solidFill>
                <a:latin typeface="Calibri" pitchFamily="34" charset="0"/>
                <a:cs typeface="+mn-cs"/>
              </a:rPr>
              <a:t>Required within 181-545 days after deployment return (181 days-18 months)</a:t>
            </a:r>
          </a:p>
          <a:p>
            <a:pPr defTabSz="685800" eaLnBrk="1" hangingPunct="1">
              <a:buFont typeface="Arial" charset="0"/>
              <a:buChar char="•"/>
              <a:defRPr/>
            </a:pPr>
            <a:endParaRPr lang="en-US" altLang="en-US" sz="825" i="0" dirty="0">
              <a:solidFill>
                <a:srgbClr val="000000"/>
              </a:solidFill>
              <a:latin typeface="Calibri" pitchFamily="34" charset="0"/>
              <a:cs typeface="+mn-cs"/>
            </a:endParaRPr>
          </a:p>
          <a:p>
            <a:pPr defTabSz="685800" eaLnBrk="1" hangingPunct="1">
              <a:buFont typeface="Arial" charset="0"/>
              <a:buChar char="•"/>
              <a:defRPr/>
            </a:pPr>
            <a:r>
              <a:rPr lang="en-US" altLang="en-US" sz="825" i="0" dirty="0">
                <a:solidFill>
                  <a:srgbClr val="000000"/>
                </a:solidFill>
                <a:latin typeface="Calibri" pitchFamily="34" charset="0"/>
                <a:cs typeface="+mn-cs"/>
              </a:rPr>
              <a:t>Online form and provider certification</a:t>
            </a:r>
            <a:endParaRPr lang="en-US" altLang="en-US" sz="900" b="0" i="0" dirty="0">
              <a:solidFill>
                <a:srgbClr val="000000"/>
              </a:solidFill>
              <a:latin typeface="Calibri" pitchFamily="34" charset="0"/>
              <a:cs typeface="+mn-cs"/>
            </a:endParaRPr>
          </a:p>
        </p:txBody>
      </p:sp>
      <p:sp>
        <p:nvSpPr>
          <p:cNvPr id="77" name="TextBox 47"/>
          <p:cNvSpPr txBox="1">
            <a:spLocks noChangeArrowheads="1"/>
          </p:cNvSpPr>
          <p:nvPr/>
        </p:nvSpPr>
        <p:spPr bwMode="auto">
          <a:xfrm>
            <a:off x="7701289" y="4665945"/>
            <a:ext cx="1313879" cy="15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buFont typeface="Arial" charset="0"/>
              <a:buChar char="•"/>
              <a:defRPr/>
            </a:pPr>
            <a:endParaRPr lang="en-US" altLang="en-US" sz="825" i="0" dirty="0">
              <a:solidFill>
                <a:srgbClr val="000000"/>
              </a:solidFill>
              <a:latin typeface="Calibri" pitchFamily="34" charset="0"/>
              <a:cs typeface="+mn-cs"/>
            </a:endParaRPr>
          </a:p>
          <a:p>
            <a:pPr defTabSz="685800" eaLnBrk="1" hangingPunct="1">
              <a:buFont typeface="Arial" charset="0"/>
              <a:buChar char="•"/>
              <a:defRPr/>
            </a:pPr>
            <a:r>
              <a:rPr lang="en-US" altLang="en-US" sz="825" i="0" dirty="0">
                <a:solidFill>
                  <a:srgbClr val="000000"/>
                </a:solidFill>
                <a:latin typeface="Calibri" pitchFamily="34" charset="0"/>
                <a:cs typeface="+mn-cs"/>
              </a:rPr>
              <a:t>PHA periodic health assessment or standalone DMHA</a:t>
            </a:r>
            <a:endParaRPr lang="en-US" altLang="en-US" sz="1050" i="0" dirty="0">
              <a:solidFill>
                <a:srgbClr val="FF0000"/>
              </a:solidFill>
              <a:latin typeface="Calibri" pitchFamily="34" charset="0"/>
              <a:cs typeface="+mn-cs"/>
            </a:endParaRPr>
          </a:p>
          <a:p>
            <a:pPr defTabSz="685800" eaLnBrk="1" hangingPunct="1">
              <a:defRPr/>
            </a:pPr>
            <a:endParaRPr lang="en-US" altLang="en-US" sz="825" i="0" dirty="0">
              <a:solidFill>
                <a:srgbClr val="000000"/>
              </a:solidFill>
              <a:latin typeface="Calibri" pitchFamily="34" charset="0"/>
              <a:cs typeface="+mn-cs"/>
            </a:endParaRPr>
          </a:p>
          <a:p>
            <a:pPr defTabSz="685800" eaLnBrk="1" hangingPunct="1">
              <a:buFont typeface="Arial" charset="0"/>
              <a:buChar char="•"/>
              <a:defRPr/>
            </a:pPr>
            <a:r>
              <a:rPr lang="en-US" altLang="en-US" sz="788" i="0" dirty="0">
                <a:solidFill>
                  <a:prstClr val="white"/>
                </a:solidFill>
                <a:latin typeface="Calibri" pitchFamily="34" charset="0"/>
                <a:cs typeface="+mn-cs"/>
              </a:rPr>
              <a:t>Required within 546-910 days after redeployment (18 months-30 months) </a:t>
            </a:r>
            <a:r>
              <a:rPr lang="en-US" altLang="en-US" sz="788" i="0" dirty="0">
                <a:solidFill>
                  <a:srgbClr val="FFFF00"/>
                </a:solidFill>
                <a:latin typeface="Calibri" pitchFamily="34" charset="0"/>
                <a:cs typeface="+mn-cs"/>
              </a:rPr>
              <a:t>BUT DOES NOT EXPIRE</a:t>
            </a:r>
          </a:p>
          <a:p>
            <a:pPr defTabSz="685800" eaLnBrk="1" hangingPunct="1">
              <a:buFont typeface="Arial" charset="0"/>
              <a:buChar char="•"/>
              <a:defRPr/>
            </a:pPr>
            <a:endParaRPr lang="en-US" altLang="en-US" sz="825" i="0" dirty="0">
              <a:solidFill>
                <a:srgbClr val="000000"/>
              </a:solidFill>
              <a:latin typeface="Calibri" pitchFamily="34" charset="0"/>
              <a:cs typeface="+mn-cs"/>
            </a:endParaRPr>
          </a:p>
          <a:p>
            <a:pPr defTabSz="685800" eaLnBrk="1" hangingPunct="1">
              <a:buFont typeface="Arial" charset="0"/>
              <a:buChar char="•"/>
              <a:defRPr/>
            </a:pPr>
            <a:r>
              <a:rPr lang="en-US" altLang="en-US" sz="825" i="0" dirty="0">
                <a:solidFill>
                  <a:srgbClr val="000000"/>
                </a:solidFill>
                <a:latin typeface="Calibri" pitchFamily="34" charset="0"/>
                <a:cs typeface="+mn-cs"/>
              </a:rPr>
              <a:t>Online form and provider certification</a:t>
            </a:r>
            <a:endParaRPr lang="en-US" altLang="en-US" sz="900" b="0" i="0" dirty="0">
              <a:solidFill>
                <a:srgbClr val="000000"/>
              </a:solidFill>
              <a:latin typeface="Calibri" pitchFamily="34" charset="0"/>
              <a:cs typeface="+mn-cs"/>
            </a:endParaRPr>
          </a:p>
        </p:txBody>
      </p:sp>
      <p:grpSp>
        <p:nvGrpSpPr>
          <p:cNvPr id="78" name="Group 25">
            <a:extLst>
              <a:ext uri="{FF2B5EF4-FFF2-40B4-BE49-F238E27FC236}">
                <a16:creationId xmlns:a16="http://schemas.microsoft.com/office/drawing/2014/main" id="{329712AD-D01C-A545-4C7E-B90FA110F231}"/>
              </a:ext>
            </a:extLst>
          </p:cNvPr>
          <p:cNvGrpSpPr>
            <a:grpSpLocks/>
          </p:cNvGrpSpPr>
          <p:nvPr/>
        </p:nvGrpSpPr>
        <p:grpSpPr bwMode="auto">
          <a:xfrm>
            <a:off x="1514811" y="3257830"/>
            <a:ext cx="1440510" cy="3118071"/>
            <a:chOff x="2359454" y="-66661"/>
            <a:chExt cx="1154022" cy="4064000"/>
          </a:xfrm>
          <a:solidFill>
            <a:srgbClr val="478155"/>
          </a:solidFill>
        </p:grpSpPr>
        <p:sp>
          <p:nvSpPr>
            <p:cNvPr id="79" name="Rounded Rectangle 26">
              <a:extLst>
                <a:ext uri="{FF2B5EF4-FFF2-40B4-BE49-F238E27FC236}">
                  <a16:creationId xmlns:a16="http://schemas.microsoft.com/office/drawing/2014/main" id="{2F52A662-2B09-C795-A5F8-15F851460DD1}"/>
                </a:ext>
              </a:extLst>
            </p:cNvPr>
            <p:cNvSpPr/>
            <p:nvPr/>
          </p:nvSpPr>
          <p:spPr>
            <a:xfrm>
              <a:off x="2368467" y="-66661"/>
              <a:ext cx="1145009" cy="4064000"/>
            </a:xfrm>
            <a:prstGeom prst="roundRect">
              <a:avLst>
                <a:gd name="adj" fmla="val 10000"/>
              </a:avLst>
            </a:prstGeom>
            <a:grpFill/>
            <a:ln w="28575">
              <a:solidFill>
                <a:schemeClr val="bg2">
                  <a:lumMod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80" name="Rounded Rectangle 4">
              <a:extLst>
                <a:ext uri="{FF2B5EF4-FFF2-40B4-BE49-F238E27FC236}">
                  <a16:creationId xmlns:a16="http://schemas.microsoft.com/office/drawing/2014/main" id="{4DCBB084-636E-28B4-A958-6BEC5033026D}"/>
                </a:ext>
              </a:extLst>
            </p:cNvPr>
            <p:cNvSpPr/>
            <p:nvPr/>
          </p:nvSpPr>
          <p:spPr>
            <a:xfrm>
              <a:off x="2359454" y="1625600"/>
              <a:ext cx="1145009" cy="1625600"/>
            </a:xfrm>
            <a:prstGeom prst="rect">
              <a:avLst/>
            </a:prstGeom>
            <a:grpFill/>
          </p:spPr>
          <p:style>
            <a:lnRef idx="0">
              <a:scrgbClr r="0" g="0" b="0"/>
            </a:lnRef>
            <a:fillRef idx="0">
              <a:scrgbClr r="0" g="0" b="0"/>
            </a:fillRef>
            <a:effectRef idx="0">
              <a:scrgbClr r="0" g="0" b="0"/>
            </a:effectRef>
            <a:fontRef idx="minor">
              <a:schemeClr val="lt1"/>
            </a:fontRef>
          </p:style>
          <p:txBody>
            <a:bodyPr lIns="138684" tIns="138684" rIns="138684" bIns="138684" spcCol="1270" anchor="ctr"/>
            <a:lstStyle/>
            <a:p>
              <a:pPr algn="ctr" defTabSz="866775" fontAlgn="auto">
                <a:lnSpc>
                  <a:spcPct val="90000"/>
                </a:lnSpc>
                <a:spcAft>
                  <a:spcPct val="35000"/>
                </a:spcAft>
                <a:defRPr/>
              </a:pPr>
              <a:endParaRPr lang="en-US" sz="1950" b="0" i="0" dirty="0">
                <a:solidFill>
                  <a:prstClr val="white"/>
                </a:solidFill>
                <a:latin typeface="Calibri"/>
              </a:endParaRPr>
            </a:p>
          </p:txBody>
        </p:sp>
      </p:grpSp>
      <p:sp>
        <p:nvSpPr>
          <p:cNvPr id="81" name="Oval 80">
            <a:extLst>
              <a:ext uri="{FF2B5EF4-FFF2-40B4-BE49-F238E27FC236}">
                <a16:creationId xmlns:a16="http://schemas.microsoft.com/office/drawing/2014/main" id="{30D8B2A8-3A66-B781-09A8-844ECCE9D75D}"/>
              </a:ext>
            </a:extLst>
          </p:cNvPr>
          <p:cNvSpPr/>
          <p:nvPr/>
        </p:nvSpPr>
        <p:spPr>
          <a:xfrm>
            <a:off x="1583896" y="3546689"/>
            <a:ext cx="1304271" cy="1100607"/>
          </a:xfrm>
          <a:prstGeom prst="ellipse">
            <a:avLst/>
          </a:prstGeom>
          <a:solidFill>
            <a:srgbClr val="03039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defTabSz="685800" fontAlgn="auto">
              <a:spcBef>
                <a:spcPts val="0"/>
              </a:spcBef>
              <a:spcAft>
                <a:spcPts val="0"/>
              </a:spcAft>
              <a:defRPr/>
            </a:pPr>
            <a:endParaRPr lang="en-US" sz="1200" b="0" i="0" dirty="0">
              <a:solidFill>
                <a:prstClr val="white">
                  <a:hueOff val="0"/>
                  <a:satOff val="0"/>
                  <a:lumOff val="0"/>
                  <a:alphaOff val="0"/>
                </a:prstClr>
              </a:solidFill>
              <a:latin typeface="Calibri"/>
            </a:endParaRPr>
          </a:p>
          <a:p>
            <a:pPr algn="ctr" defTabSz="685800" fontAlgn="auto">
              <a:spcBef>
                <a:spcPts val="0"/>
              </a:spcBef>
              <a:spcAft>
                <a:spcPts val="0"/>
              </a:spcAft>
              <a:defRPr/>
            </a:pPr>
            <a:r>
              <a:rPr lang="en-US" sz="1200" b="0" i="0" dirty="0">
                <a:solidFill>
                  <a:prstClr val="white">
                    <a:hueOff val="0"/>
                    <a:satOff val="0"/>
                    <a:lumOff val="0"/>
                    <a:alphaOff val="0"/>
                  </a:prstClr>
                </a:solidFill>
                <a:latin typeface="Calibri"/>
              </a:rPr>
              <a:t>DD2978</a:t>
            </a:r>
            <a:endParaRPr lang="en-US" sz="1200" dirty="0">
              <a:solidFill>
                <a:prstClr val="white">
                  <a:hueOff val="0"/>
                  <a:satOff val="0"/>
                  <a:lumOff val="0"/>
                  <a:alphaOff val="0"/>
                </a:prstClr>
              </a:solidFill>
              <a:latin typeface="Calibri"/>
            </a:endParaRPr>
          </a:p>
          <a:p>
            <a:pPr algn="ctr" defTabSz="685800" fontAlgn="auto">
              <a:spcBef>
                <a:spcPts val="0"/>
              </a:spcBef>
              <a:spcAft>
                <a:spcPts val="0"/>
              </a:spcAft>
              <a:defRPr/>
            </a:pPr>
            <a:r>
              <a:rPr lang="en-US" sz="1050" b="0" i="0" dirty="0">
                <a:solidFill>
                  <a:prstClr val="white">
                    <a:hueOff val="0"/>
                    <a:satOff val="0"/>
                    <a:lumOff val="0"/>
                    <a:alphaOff val="0"/>
                  </a:prstClr>
                </a:solidFill>
                <a:latin typeface="Calibri"/>
              </a:rPr>
              <a:t>IT MHA </a:t>
            </a:r>
          </a:p>
        </p:txBody>
      </p:sp>
      <p:sp>
        <p:nvSpPr>
          <p:cNvPr id="82" name="TextBox 42">
            <a:extLst>
              <a:ext uri="{FF2B5EF4-FFF2-40B4-BE49-F238E27FC236}">
                <a16:creationId xmlns:a16="http://schemas.microsoft.com/office/drawing/2014/main" id="{D3AA10D2-4E58-6176-5D57-44971097E259}"/>
              </a:ext>
            </a:extLst>
          </p:cNvPr>
          <p:cNvSpPr txBox="1">
            <a:spLocks noChangeArrowheads="1"/>
          </p:cNvSpPr>
          <p:nvPr/>
        </p:nvSpPr>
        <p:spPr bwMode="auto">
          <a:xfrm>
            <a:off x="1674762" y="4717687"/>
            <a:ext cx="1197907" cy="981038"/>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defRPr/>
            </a:pPr>
            <a:endParaRPr lang="en-US" altLang="en-US" sz="825" i="0" dirty="0">
              <a:solidFill>
                <a:srgbClr val="000000"/>
              </a:solidFill>
              <a:latin typeface="Calibri" pitchFamily="34" charset="0"/>
              <a:cs typeface="+mn-cs"/>
            </a:endParaRPr>
          </a:p>
          <a:p>
            <a:pPr defTabSz="685800" eaLnBrk="1" hangingPunct="1">
              <a:buFont typeface="Arial" charset="0"/>
              <a:buChar char="•"/>
              <a:defRPr/>
            </a:pPr>
            <a:r>
              <a:rPr lang="en-US" altLang="en-US" sz="825" i="0" dirty="0">
                <a:solidFill>
                  <a:prstClr val="white"/>
                </a:solidFill>
                <a:latin typeface="Calibri" pitchFamily="34" charset="0"/>
                <a:cs typeface="+mn-cs"/>
              </a:rPr>
              <a:t>Required for every 180 days deployed  while in theater. </a:t>
            </a:r>
          </a:p>
          <a:p>
            <a:pPr defTabSz="685800" eaLnBrk="1" hangingPunct="1">
              <a:buFont typeface="Arial" charset="0"/>
              <a:buChar char="•"/>
              <a:defRPr/>
            </a:pPr>
            <a:endParaRPr lang="en-US" altLang="en-US" sz="825" dirty="0">
              <a:solidFill>
                <a:prstClr val="white"/>
              </a:solidFill>
              <a:latin typeface="Calibri" pitchFamily="34" charset="0"/>
            </a:endParaRPr>
          </a:p>
          <a:p>
            <a:pPr defTabSz="685800" eaLnBrk="1" hangingPunct="1">
              <a:buFont typeface="Arial" charset="0"/>
              <a:buChar char="•"/>
              <a:defRPr/>
            </a:pPr>
            <a:r>
              <a:rPr lang="en-US" altLang="en-US" sz="825" i="0" dirty="0">
                <a:solidFill>
                  <a:srgbClr val="000000"/>
                </a:solidFill>
                <a:latin typeface="Calibri" pitchFamily="34" charset="0"/>
                <a:cs typeface="+mn-cs"/>
              </a:rPr>
              <a:t>Online form and provider certification</a:t>
            </a:r>
            <a:endParaRPr lang="en-US" altLang="en-US" sz="825" b="0" i="0" dirty="0">
              <a:solidFill>
                <a:srgbClr val="000000"/>
              </a:solidFill>
              <a:latin typeface="Calibri" pitchFamily="34" charset="0"/>
              <a:cs typeface="+mn-cs"/>
            </a:endParaRPr>
          </a:p>
        </p:txBody>
      </p:sp>
      <p:sp>
        <p:nvSpPr>
          <p:cNvPr id="2" name="Slide Number Placeholder 3">
            <a:extLst>
              <a:ext uri="{FF2B5EF4-FFF2-40B4-BE49-F238E27FC236}">
                <a16:creationId xmlns:a16="http://schemas.microsoft.com/office/drawing/2014/main" id="{B5DBC48C-BD05-B483-8649-823FA8328A87}"/>
              </a:ext>
            </a:extLst>
          </p:cNvPr>
          <p:cNvSpPr>
            <a:spLocks noGrp="1"/>
          </p:cNvSpPr>
          <p:nvPr>
            <p:ph type="sldNum" sz="quarter" idx="11"/>
          </p:nvPr>
        </p:nvSpPr>
        <p:spPr>
          <a:xfrm>
            <a:off x="8839200" y="6477000"/>
            <a:ext cx="304800" cy="304800"/>
          </a:xfrm>
        </p:spPr>
        <p:txBody>
          <a:bodyPr/>
          <a:lstStyle/>
          <a:p>
            <a:pPr>
              <a:defRPr/>
            </a:pPr>
            <a:fld id="{3412B319-6C18-4850-85B2-82DBED2EB12E}" type="slidenum">
              <a:rPr lang="en-US" smtClean="0"/>
              <a:pPr>
                <a:defRPr/>
              </a:pPr>
              <a:t>10</a:t>
            </a:fld>
            <a:endParaRPr lang="en-US" dirty="0"/>
          </a:p>
        </p:txBody>
      </p:sp>
      <p:sp>
        <p:nvSpPr>
          <p:cNvPr id="4" name="Content Placeholder 2">
            <a:extLst>
              <a:ext uri="{FF2B5EF4-FFF2-40B4-BE49-F238E27FC236}">
                <a16:creationId xmlns:a16="http://schemas.microsoft.com/office/drawing/2014/main" id="{EBAB1533-B262-F8D2-2118-EFD8AA7519DB}"/>
              </a:ext>
            </a:extLst>
          </p:cNvPr>
          <p:cNvSpPr txBox="1">
            <a:spLocks/>
          </p:cNvSpPr>
          <p:nvPr/>
        </p:nvSpPr>
        <p:spPr bwMode="auto">
          <a:xfrm>
            <a:off x="86264" y="2400032"/>
            <a:ext cx="1257507" cy="414394"/>
          </a:xfrm>
          <a:prstGeom prst="rect">
            <a:avLst/>
          </a:prstGeom>
          <a:solidFill>
            <a:schemeClr val="bg2">
              <a:lumMod val="40000"/>
              <a:lumOff val="60000"/>
            </a:schemeClr>
          </a:solidFill>
          <a:ln w="9525">
            <a:solidFill>
              <a:schemeClr val="tx1"/>
            </a:solidFill>
            <a:miter lim="800000"/>
            <a:headEnd/>
            <a:tailEnd/>
          </a:ln>
        </p:spPr>
        <p:txBody>
          <a:bodyPr lIns="92075" tIns="46038" rIns="92075" bIns="46038" anchor="ctr"/>
          <a:lstStyle/>
          <a:p>
            <a:pPr marL="228600" indent="-228600" eaLnBrk="0" hangingPunct="0">
              <a:spcBef>
                <a:spcPct val="25000"/>
              </a:spcBef>
              <a:spcAft>
                <a:spcPct val="25000"/>
              </a:spcAft>
              <a:buClr>
                <a:schemeClr val="tx1"/>
              </a:buClr>
              <a:defRPr/>
            </a:pPr>
            <a:r>
              <a:rPr lang="en-US" sz="1200" kern="0" dirty="0">
                <a:latin typeface="+mn-lt"/>
              </a:rPr>
              <a:t>Exemptions:</a:t>
            </a:r>
            <a:endParaRPr lang="en-US" sz="1200" kern="0" dirty="0">
              <a:solidFill>
                <a:schemeClr val="bg1"/>
              </a:solidFill>
              <a:latin typeface="+mn-lt"/>
            </a:endParaRPr>
          </a:p>
        </p:txBody>
      </p:sp>
      <p:sp>
        <p:nvSpPr>
          <p:cNvPr id="5" name="Content Placeholder 2">
            <a:extLst>
              <a:ext uri="{FF2B5EF4-FFF2-40B4-BE49-F238E27FC236}">
                <a16:creationId xmlns:a16="http://schemas.microsoft.com/office/drawing/2014/main" id="{E4B7A27A-8940-09D4-D4D8-FE73FA1D2F3C}"/>
              </a:ext>
            </a:extLst>
          </p:cNvPr>
          <p:cNvSpPr txBox="1">
            <a:spLocks/>
          </p:cNvSpPr>
          <p:nvPr/>
        </p:nvSpPr>
        <p:spPr bwMode="auto">
          <a:xfrm>
            <a:off x="1394876" y="2405533"/>
            <a:ext cx="7564437" cy="415242"/>
          </a:xfrm>
          <a:prstGeom prst="rect">
            <a:avLst/>
          </a:prstGeom>
          <a:solidFill>
            <a:schemeClr val="bg2">
              <a:lumMod val="40000"/>
              <a:lumOff val="60000"/>
            </a:schemeClr>
          </a:solidFill>
          <a:ln w="9525">
            <a:solidFill>
              <a:schemeClr val="tx1"/>
            </a:solidFill>
            <a:miter lim="800000"/>
            <a:headEnd/>
            <a:tailEnd/>
          </a:ln>
        </p:spPr>
        <p:txBody>
          <a:bodyPr lIns="92075" tIns="46038" rIns="92075" bIns="46038" anchor="ctr"/>
          <a:lstStyle/>
          <a:p>
            <a:pPr eaLnBrk="0" hangingPunct="0">
              <a:spcBef>
                <a:spcPts val="0"/>
              </a:spcBef>
              <a:spcAft>
                <a:spcPts val="0"/>
              </a:spcAft>
              <a:buClr>
                <a:schemeClr val="tx1"/>
              </a:buClr>
              <a:defRPr/>
            </a:pPr>
            <a:r>
              <a:rPr lang="en-US" sz="1200" kern="0" dirty="0">
                <a:latin typeface="+mn-lt"/>
              </a:rPr>
              <a:t>Routine shipboard deployments; Deployments of 30 days or less; Deployments within US and its territories; Deployments to enduring locations, i.e., Japan, South Korea, Spain, Italy, Germany, &amp; UK.</a:t>
            </a:r>
          </a:p>
        </p:txBody>
      </p:sp>
    </p:spTree>
    <p:extLst>
      <p:ext uri="{BB962C8B-B14F-4D97-AF65-F5344CB8AC3E}">
        <p14:creationId xmlns:p14="http://schemas.microsoft.com/office/powerpoint/2010/main" val="418934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body" idx="1"/>
          </p:nvPr>
        </p:nvSpPr>
        <p:spPr>
          <a:xfrm>
            <a:off x="153987" y="1295400"/>
            <a:ext cx="8845087" cy="5084549"/>
          </a:xfrm>
          <a:ln cap="flat">
            <a:noFill/>
            <a:prstDash val="dash"/>
          </a:ln>
        </p:spPr>
        <p:txBody>
          <a:bodyPr/>
          <a:lstStyle/>
          <a:p>
            <a:pPr lvl="1">
              <a:lnSpc>
                <a:spcPct val="150000"/>
              </a:lnSpc>
            </a:pPr>
            <a:endParaRPr lang="en-US" dirty="0"/>
          </a:p>
          <a:p>
            <a:pPr eaLnBrk="1" hangingPunct="1">
              <a:lnSpc>
                <a:spcPct val="90000"/>
              </a:lnSpc>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89265592"/>
              </p:ext>
            </p:extLst>
          </p:nvPr>
        </p:nvGraphicFramePr>
        <p:xfrm>
          <a:off x="152400" y="1318435"/>
          <a:ext cx="8839200" cy="5029200"/>
        </p:xfrm>
        <a:graphic>
          <a:graphicData uri="http://schemas.openxmlformats.org/drawingml/2006/table">
            <a:tbl>
              <a:tblPr firstRow="1" bandRow="1">
                <a:tableStyleId>{073A0DAA-6AF3-43AB-8588-CEC1D06C72B9}</a:tableStyleId>
              </a:tblPr>
              <a:tblGrid>
                <a:gridCol w="24384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351371">
                <a:tc>
                  <a:txBody>
                    <a:bodyPr/>
                    <a:lstStyle/>
                    <a:p>
                      <a:pPr algn="ctr"/>
                      <a:r>
                        <a:rPr lang="en-US" dirty="0"/>
                        <a:t>Owner</a:t>
                      </a:r>
                    </a:p>
                  </a:txBody>
                  <a:tcPr/>
                </a:tc>
                <a:tc>
                  <a:txBody>
                    <a:bodyPr/>
                    <a:lstStyle/>
                    <a:p>
                      <a:pPr algn="ctr"/>
                      <a:r>
                        <a:rPr lang="en-US" dirty="0"/>
                        <a:t>Role</a:t>
                      </a:r>
                    </a:p>
                  </a:txBody>
                  <a:tcPr/>
                </a:tc>
                <a:extLst>
                  <a:ext uri="{0D108BD9-81ED-4DB2-BD59-A6C34878D82A}">
                    <a16:rowId xmlns:a16="http://schemas.microsoft.com/office/drawing/2014/main" val="10000"/>
                  </a:ext>
                </a:extLst>
              </a:tr>
              <a:tr h="13106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rgbClr val="003366"/>
                          </a:solidFill>
                        </a:rPr>
                        <a:t>Deputy Chief Of Naval Operations (Manpower</a:t>
                      </a:r>
                      <a:r>
                        <a:rPr lang="en-US" sz="1600" b="1" baseline="0" dirty="0">
                          <a:solidFill>
                            <a:srgbClr val="003366"/>
                          </a:solidFill>
                        </a:rPr>
                        <a:t>, Personnel, Training, and Education) CNO (N1))</a:t>
                      </a:r>
                    </a:p>
                  </a:txBody>
                  <a:tcPr anchor="ctr">
                    <a:solidFill>
                      <a:schemeClr val="accent5">
                        <a:lumMod val="90000"/>
                      </a:schemeClr>
                    </a:solidFill>
                  </a:tcPr>
                </a:tc>
                <a:tc>
                  <a:txBody>
                    <a:bodyPr/>
                    <a:lstStyle/>
                    <a:p>
                      <a:pPr marL="285750" indent="-285750">
                        <a:buFont typeface="Arial" panose="020B0604020202020204" pitchFamily="34" charset="0"/>
                        <a:buChar char="•"/>
                      </a:pPr>
                      <a:r>
                        <a:rPr lang="en-US" sz="1600" b="1" dirty="0">
                          <a:solidFill>
                            <a:srgbClr val="003366"/>
                          </a:solidFill>
                        </a:rPr>
                        <a:t>Develop and maintain</a:t>
                      </a:r>
                      <a:r>
                        <a:rPr lang="en-US" sz="1600" b="1" baseline="0" dirty="0">
                          <a:solidFill>
                            <a:srgbClr val="003366"/>
                          </a:solidFill>
                        </a:rPr>
                        <a:t> deployment health assessment policy.</a:t>
                      </a:r>
                    </a:p>
                    <a:p>
                      <a:pPr marL="285750" indent="-285750">
                        <a:buFont typeface="Arial" panose="020B0604020202020204" pitchFamily="34" charset="0"/>
                        <a:buChar char="•"/>
                      </a:pPr>
                      <a:r>
                        <a:rPr lang="en-US" sz="1600" b="1" baseline="0" dirty="0">
                          <a:solidFill>
                            <a:srgbClr val="003366"/>
                          </a:solidFill>
                        </a:rPr>
                        <a:t>Provide quarterly compliance report to CNO.</a:t>
                      </a:r>
                    </a:p>
                    <a:p>
                      <a:pPr marL="285750" indent="-285750">
                        <a:buFont typeface="Arial" panose="020B0604020202020204" pitchFamily="34" charset="0"/>
                        <a:buChar char="•"/>
                      </a:pPr>
                      <a:r>
                        <a:rPr lang="en-US" sz="1600" b="1" baseline="0" dirty="0">
                          <a:solidFill>
                            <a:srgbClr val="003366"/>
                          </a:solidFill>
                        </a:rPr>
                        <a:t>Ensure MRRS supports the DHA reporting process.</a:t>
                      </a:r>
                    </a:p>
                    <a:p>
                      <a:pPr marL="285750" indent="-285750">
                        <a:buFont typeface="Arial" panose="020B0604020202020204" pitchFamily="34" charset="0"/>
                        <a:buChar char="•"/>
                      </a:pPr>
                      <a:r>
                        <a:rPr lang="en-US" sz="1600" b="1" baseline="0" dirty="0">
                          <a:solidFill>
                            <a:srgbClr val="003366"/>
                          </a:solidFill>
                        </a:rPr>
                        <a:t>Maintain interface with Navy and DoD information systems for DHA process.</a:t>
                      </a:r>
                    </a:p>
                  </a:txBody>
                  <a:tcPr anchor="ctr">
                    <a:solidFill>
                      <a:schemeClr val="accent5">
                        <a:lumMod val="90000"/>
                      </a:schemeClr>
                    </a:solidFill>
                  </a:tcPr>
                </a:tc>
                <a:extLst>
                  <a:ext uri="{0D108BD9-81ED-4DB2-BD59-A6C34878D82A}">
                    <a16:rowId xmlns:a16="http://schemas.microsoft.com/office/drawing/2014/main" val="10001"/>
                  </a:ext>
                </a:extLst>
              </a:tr>
              <a:tr h="899160">
                <a:tc>
                  <a:txBody>
                    <a:bodyPr/>
                    <a:lstStyle/>
                    <a:p>
                      <a:pPr marL="0" indent="0">
                        <a:buFont typeface="Arial" panose="020B0604020202020204" pitchFamily="34" charset="0"/>
                        <a:buNone/>
                      </a:pPr>
                      <a:r>
                        <a:rPr lang="en-US" sz="1600" b="1" baseline="0" dirty="0">
                          <a:solidFill>
                            <a:srgbClr val="003366"/>
                          </a:solidFill>
                        </a:rPr>
                        <a:t>Commander USFF </a:t>
                      </a:r>
                    </a:p>
                    <a:p>
                      <a:pPr marL="0" indent="0">
                        <a:buFont typeface="Arial" panose="020B0604020202020204" pitchFamily="34" charset="0"/>
                        <a:buNone/>
                      </a:pPr>
                      <a:r>
                        <a:rPr lang="en-US" sz="1600" b="1" baseline="0" dirty="0">
                          <a:solidFill>
                            <a:srgbClr val="003366"/>
                          </a:solidFill>
                        </a:rPr>
                        <a:t>(Supported Commander)</a:t>
                      </a:r>
                    </a:p>
                  </a:txBody>
                  <a:tcPr anchor="c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baseline="0" dirty="0">
                          <a:solidFill>
                            <a:srgbClr val="003366"/>
                          </a:solidFill>
                        </a:rPr>
                        <a:t>As Executive Agent (EA) monitor compliance and ensure policy enforcement.</a:t>
                      </a:r>
                    </a:p>
                    <a:p>
                      <a:pPr marL="285750" indent="-285750">
                        <a:buFont typeface="Arial" panose="020B0604020202020204" pitchFamily="34" charset="0"/>
                        <a:buChar char="•"/>
                      </a:pPr>
                      <a:r>
                        <a:rPr lang="en-US" sz="1600" b="1" baseline="0" dirty="0">
                          <a:solidFill>
                            <a:srgbClr val="003366"/>
                          </a:solidFill>
                        </a:rPr>
                        <a:t>Produce Quarterly PDHA/PDHRA Compliance reports to CNO via OPNAV N17.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baseline="0" dirty="0">
                          <a:solidFill>
                            <a:srgbClr val="003366"/>
                          </a:solidFill>
                        </a:rPr>
                        <a:t>Conduct monthly DHA Program Training.</a:t>
                      </a:r>
                    </a:p>
                  </a:txBody>
                  <a:tcPr anchor="ctr">
                    <a:noFill/>
                  </a:tcPr>
                </a:tc>
                <a:extLst>
                  <a:ext uri="{0D108BD9-81ED-4DB2-BD59-A6C34878D82A}">
                    <a16:rowId xmlns:a16="http://schemas.microsoft.com/office/drawing/2014/main" val="10002"/>
                  </a:ext>
                </a:extLst>
              </a:tr>
              <a:tr h="624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3366"/>
                          </a:solidFill>
                        </a:rPr>
                        <a:t>BUMED</a:t>
                      </a:r>
                    </a:p>
                  </a:txBody>
                  <a:tcPr anchor="ctr">
                    <a:solidFill>
                      <a:schemeClr val="accent5">
                        <a:lumMod val="90000"/>
                      </a:schemeClr>
                    </a:solidFill>
                  </a:tcPr>
                </a:tc>
                <a:tc>
                  <a:txBody>
                    <a:bodyPr/>
                    <a:lstStyle/>
                    <a:p>
                      <a:pPr marL="285750" lvl="0" indent="-285750" algn="l">
                        <a:buFont typeface="Arial" panose="020B0604020202020204" pitchFamily="34" charset="0"/>
                        <a:buChar char="•"/>
                      </a:pPr>
                      <a:r>
                        <a:rPr lang="en-US" sz="1600" b="1" baseline="0" dirty="0">
                          <a:solidFill>
                            <a:srgbClr val="003366"/>
                          </a:solidFill>
                        </a:rPr>
                        <a:t>Provide medical support services to complete DHA.</a:t>
                      </a:r>
                    </a:p>
                    <a:p>
                      <a:pPr marL="285750" lvl="0" indent="-285750" algn="l">
                        <a:buFont typeface="Arial" panose="020B0604020202020204" pitchFamily="34" charset="0"/>
                        <a:buChar char="•"/>
                      </a:pPr>
                      <a:r>
                        <a:rPr lang="en-US" sz="1600" b="1" baseline="0" dirty="0">
                          <a:solidFill>
                            <a:srgbClr val="003366"/>
                          </a:solidFill>
                        </a:rPr>
                        <a:t>Ensure individual IMR is accurate and current to facilitate smooth deployment process.</a:t>
                      </a:r>
                    </a:p>
                    <a:p>
                      <a:pPr marL="285750" lvl="0" indent="-285750" algn="l">
                        <a:buFont typeface="Arial" panose="020B0604020202020204" pitchFamily="34" charset="0"/>
                        <a:buChar char="•"/>
                      </a:pPr>
                      <a:r>
                        <a:rPr lang="en-US" sz="1600" b="1" baseline="0" dirty="0">
                          <a:solidFill>
                            <a:srgbClr val="003366"/>
                          </a:solidFill>
                        </a:rPr>
                        <a:t>Provide OPNAV (N17) medical policy guidance related to DHA process.</a:t>
                      </a:r>
                    </a:p>
                    <a:p>
                      <a:pPr marL="285750" lvl="0" indent="-285750" algn="l">
                        <a:buFont typeface="Arial" panose="020B0604020202020204" pitchFamily="34" charset="0"/>
                        <a:buChar char="•"/>
                      </a:pPr>
                      <a:r>
                        <a:rPr lang="en-US" sz="1600" b="1" baseline="0" dirty="0">
                          <a:solidFill>
                            <a:srgbClr val="003366"/>
                          </a:solidFill>
                        </a:rPr>
                        <a:t>Provide health record review for DHA deficiencies upon check-in and check-out. DHA review should be a stand-alone item on the medical check-in and check-out sheet.</a:t>
                      </a:r>
                    </a:p>
                  </a:txBody>
                  <a:tcPr anchor="ctr">
                    <a:solidFill>
                      <a:schemeClr val="accent5">
                        <a:lumMod val="90000"/>
                      </a:schemeClr>
                    </a:solidFill>
                  </a:tcPr>
                </a:tc>
                <a:extLst>
                  <a:ext uri="{0D108BD9-81ED-4DB2-BD59-A6C34878D82A}">
                    <a16:rowId xmlns:a16="http://schemas.microsoft.com/office/drawing/2014/main" val="10003"/>
                  </a:ext>
                </a:extLst>
              </a:tr>
            </a:tbl>
          </a:graphicData>
        </a:graphic>
      </p:graphicFrame>
      <p:sp>
        <p:nvSpPr>
          <p:cNvPr id="8" name="Rectangle 2"/>
          <p:cNvSpPr>
            <a:spLocks noGrp="1" noChangeArrowheads="1"/>
          </p:cNvSpPr>
          <p:nvPr>
            <p:ph type="title"/>
          </p:nvPr>
        </p:nvSpPr>
        <p:spPr>
          <a:xfrm>
            <a:off x="1548823" y="156769"/>
            <a:ext cx="6019800" cy="430887"/>
          </a:xfrm>
        </p:spPr>
        <p:txBody>
          <a:bodyPr/>
          <a:lstStyle/>
          <a:p>
            <a:pPr eaLnBrk="1" hangingPunct="1">
              <a:defRPr/>
            </a:pPr>
            <a:r>
              <a:rPr lang="en-US" sz="2800" i="0" dirty="0">
                <a:solidFill>
                  <a:srgbClr val="003366"/>
                </a:solidFill>
                <a:latin typeface="+mn-lt"/>
              </a:rPr>
              <a:t>Responsibilities</a:t>
            </a:r>
            <a:endParaRPr lang="en-US" sz="2800" b="0" i="0" dirty="0">
              <a:solidFill>
                <a:srgbClr val="003366"/>
              </a:solidFill>
              <a:latin typeface="+mn-lt"/>
            </a:endParaRPr>
          </a:p>
        </p:txBody>
      </p:sp>
      <p:sp>
        <p:nvSpPr>
          <p:cNvPr id="7" name="Slide Number Placeholder 3"/>
          <p:cNvSpPr txBox="1">
            <a:spLocks/>
          </p:cNvSpPr>
          <p:nvPr/>
        </p:nvSpPr>
        <p:spPr bwMode="auto">
          <a:xfrm>
            <a:off x="8839200" y="6455734"/>
            <a:ext cx="304800"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EDB734-93E0-4C21-95DA-961636A2D9B6}" type="slidenum">
              <a:rPr kumimoji="0" lang="en-US" sz="1200" b="0" i="0" u="none" strike="noStrike" kern="1200" cap="none" spc="0" normalizeH="0" baseline="0" noProof="0" smtClean="0">
                <a:ln>
                  <a:noFill/>
                </a:ln>
                <a:solidFill>
                  <a:schemeClr val="tx1"/>
                </a:solidFill>
                <a:effectLst/>
                <a:uLnTx/>
                <a:uFillTx/>
                <a:latin typeface="Arial" charset="0"/>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chemeClr val="tx1"/>
              </a:solidFill>
              <a:effectLst/>
              <a:uLnTx/>
              <a:uFillTx/>
              <a:latin typeface="Arial" charset="0"/>
              <a:ea typeface="+mn-ea"/>
              <a:cs typeface="Times New Roman" pitchFamily="18" charset="0"/>
            </a:endParaRPr>
          </a:p>
        </p:txBody>
      </p:sp>
      <p:sp>
        <p:nvSpPr>
          <p:cNvPr id="2" name="Slide Number Placeholder 1"/>
          <p:cNvSpPr>
            <a:spLocks noGrp="1"/>
          </p:cNvSpPr>
          <p:nvPr>
            <p:ph type="sldNum" sz="quarter" idx="11"/>
          </p:nvPr>
        </p:nvSpPr>
        <p:spPr/>
        <p:txBody>
          <a:bodyPr/>
          <a:lstStyle/>
          <a:p>
            <a:pPr>
              <a:defRPr/>
            </a:pPr>
            <a:fld id="{3412B319-6C18-4850-85B2-82DBED2EB12E}" type="slidenum">
              <a:rPr lang="en-US" smtClean="0"/>
              <a:pPr>
                <a:defRPr/>
              </a:pPr>
              <a:t>11</a:t>
            </a:fld>
            <a:endParaRPr lang="en-US" dirty="0"/>
          </a:p>
        </p:txBody>
      </p:sp>
      <p:sp>
        <p:nvSpPr>
          <p:cNvPr id="10" name="TextBox 9"/>
          <p:cNvSpPr txBox="1"/>
          <p:nvPr/>
        </p:nvSpPr>
        <p:spPr>
          <a:xfrm>
            <a:off x="3886200" y="6352401"/>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
        <p:nvSpPr>
          <p:cNvPr id="9" name="Rectangle 2"/>
          <p:cNvSpPr txBox="1">
            <a:spLocks noChangeArrowheads="1"/>
          </p:cNvSpPr>
          <p:nvPr/>
        </p:nvSpPr>
        <p:spPr bwMode="auto">
          <a:xfrm>
            <a:off x="1701223" y="622128"/>
            <a:ext cx="6019800" cy="276999"/>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lvl1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9pPr>
          </a:lstStyle>
          <a:p>
            <a:pPr eaLnBrk="1" hangingPunct="1">
              <a:defRPr/>
            </a:pPr>
            <a:r>
              <a:rPr lang="en-US" sz="1800" i="0" kern="0" dirty="0">
                <a:solidFill>
                  <a:srgbClr val="003366"/>
                </a:solidFill>
                <a:effectLst/>
                <a:latin typeface="+mn-lt"/>
              </a:rPr>
              <a:t>OPNAVINST 6100.3A – DHA Process</a:t>
            </a:r>
            <a:endParaRPr lang="en-US" sz="1800" b="0" i="0" kern="0" dirty="0">
              <a:solidFill>
                <a:srgbClr val="003366"/>
              </a:solidFill>
              <a:effectLst/>
              <a:latin typeface="+mn-lt"/>
            </a:endParaRPr>
          </a:p>
        </p:txBody>
      </p:sp>
    </p:spTree>
    <p:extLst>
      <p:ext uri="{BB962C8B-B14F-4D97-AF65-F5344CB8AC3E}">
        <p14:creationId xmlns:p14="http://schemas.microsoft.com/office/powerpoint/2010/main" val="134745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body" idx="1"/>
          </p:nvPr>
        </p:nvSpPr>
        <p:spPr>
          <a:xfrm>
            <a:off x="153987" y="1295400"/>
            <a:ext cx="8845087" cy="5084549"/>
          </a:xfrm>
          <a:ln cap="flat">
            <a:noFill/>
            <a:prstDash val="dash"/>
          </a:ln>
        </p:spPr>
        <p:txBody>
          <a:bodyPr/>
          <a:lstStyle/>
          <a:p>
            <a:pPr lvl="1">
              <a:lnSpc>
                <a:spcPct val="150000"/>
              </a:lnSpc>
            </a:pPr>
            <a:endParaRPr lang="en-US" dirty="0"/>
          </a:p>
          <a:p>
            <a:pPr eaLnBrk="1" hangingPunct="1">
              <a:lnSpc>
                <a:spcPct val="90000"/>
              </a:lnSpc>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86254192"/>
              </p:ext>
            </p:extLst>
          </p:nvPr>
        </p:nvGraphicFramePr>
        <p:xfrm>
          <a:off x="152397" y="1212105"/>
          <a:ext cx="8839202" cy="5245101"/>
        </p:xfrm>
        <a:graphic>
          <a:graphicData uri="http://schemas.openxmlformats.org/drawingml/2006/table">
            <a:tbl>
              <a:tblPr firstRow="1" bandRow="1">
                <a:tableStyleId>{073A0DAA-6AF3-43AB-8588-CEC1D06C72B9}</a:tableStyleId>
              </a:tblPr>
              <a:tblGrid>
                <a:gridCol w="2438403">
                  <a:extLst>
                    <a:ext uri="{9D8B030D-6E8A-4147-A177-3AD203B41FA5}">
                      <a16:colId xmlns:a16="http://schemas.microsoft.com/office/drawing/2014/main" val="20000"/>
                    </a:ext>
                  </a:extLst>
                </a:gridCol>
                <a:gridCol w="6400799">
                  <a:extLst>
                    <a:ext uri="{9D8B030D-6E8A-4147-A177-3AD203B41FA5}">
                      <a16:colId xmlns:a16="http://schemas.microsoft.com/office/drawing/2014/main" val="20001"/>
                    </a:ext>
                  </a:extLst>
                </a:gridCol>
              </a:tblGrid>
              <a:tr h="398781">
                <a:tc>
                  <a:txBody>
                    <a:bodyPr/>
                    <a:lstStyle/>
                    <a:p>
                      <a:pPr algn="ctr"/>
                      <a:r>
                        <a:rPr lang="en-US" dirty="0"/>
                        <a:t>Owner</a:t>
                      </a:r>
                    </a:p>
                  </a:txBody>
                  <a:tcPr/>
                </a:tc>
                <a:tc>
                  <a:txBody>
                    <a:bodyPr/>
                    <a:lstStyle/>
                    <a:p>
                      <a:pPr algn="ctr"/>
                      <a:r>
                        <a:rPr lang="en-US" dirty="0"/>
                        <a:t>Role</a:t>
                      </a:r>
                    </a:p>
                  </a:txBody>
                  <a:tcPr/>
                </a:tc>
                <a:extLst>
                  <a:ext uri="{0D108BD9-81ED-4DB2-BD59-A6C34878D82A}">
                    <a16:rowId xmlns:a16="http://schemas.microsoft.com/office/drawing/2014/main" val="10000"/>
                  </a:ext>
                </a:extLst>
              </a:tr>
              <a:tr h="820419">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rgbClr val="003366"/>
                          </a:solidFill>
                        </a:rPr>
                        <a:t>Echelon</a:t>
                      </a:r>
                      <a:r>
                        <a:rPr lang="en-US" sz="1600" b="1" baseline="0" dirty="0">
                          <a:solidFill>
                            <a:srgbClr val="003366"/>
                          </a:solidFill>
                        </a:rPr>
                        <a:t> II commands </a:t>
                      </a:r>
                    </a:p>
                  </a:txBody>
                  <a:tcPr anchor="ctr">
                    <a:noFill/>
                  </a:tcPr>
                </a:tc>
                <a:tc>
                  <a:txBody>
                    <a:bodyPr/>
                    <a:lstStyle/>
                    <a:p>
                      <a:pPr marL="285750" lvl="0" indent="-285750" algn="l">
                        <a:buFont typeface="Arial" panose="020B0604020202020204" pitchFamily="34" charset="0"/>
                        <a:buChar char="•"/>
                      </a:pPr>
                      <a:r>
                        <a:rPr lang="en-US" sz="1600" b="1" baseline="0" dirty="0">
                          <a:solidFill>
                            <a:srgbClr val="003366"/>
                          </a:solidFill>
                        </a:rPr>
                        <a:t>Submit monthly reports to USFF.</a:t>
                      </a:r>
                    </a:p>
                    <a:p>
                      <a:pPr marL="285750" lvl="0" indent="-285750" algn="l">
                        <a:buFont typeface="Arial" panose="020B0604020202020204" pitchFamily="34" charset="0"/>
                        <a:buChar char="•"/>
                      </a:pPr>
                      <a:r>
                        <a:rPr lang="en-US" sz="1600" b="1" baseline="0" dirty="0">
                          <a:solidFill>
                            <a:srgbClr val="003366"/>
                          </a:solidFill>
                        </a:rPr>
                        <a:t>Monitor and ensure DHA compliance for all personnel who require DHA in their AOR.</a:t>
                      </a:r>
                    </a:p>
                  </a:txBody>
                  <a:tcPr anchor="ctr">
                    <a:noFill/>
                  </a:tcPr>
                </a:tc>
                <a:extLst>
                  <a:ext uri="{0D108BD9-81ED-4DB2-BD59-A6C34878D82A}">
                    <a16:rowId xmlns:a16="http://schemas.microsoft.com/office/drawing/2014/main" val="10001"/>
                  </a:ext>
                </a:extLst>
              </a:tr>
              <a:tr h="82041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baseline="0" dirty="0">
                          <a:solidFill>
                            <a:srgbClr val="003366"/>
                          </a:solidFill>
                        </a:rPr>
                        <a:t>Navy and Marine Corps Force Health Protection Command (NMCFHPC)</a:t>
                      </a:r>
                      <a:endParaRPr lang="en-US" sz="1400" b="1" dirty="0">
                        <a:solidFill>
                          <a:srgbClr val="003366"/>
                        </a:solidFill>
                      </a:endParaRPr>
                    </a:p>
                  </a:txBody>
                  <a:tcPr anchor="ctr">
                    <a:solidFill>
                      <a:schemeClr val="accent5">
                        <a:lumMod val="90000"/>
                      </a:schemeClr>
                    </a:solidFill>
                  </a:tcPr>
                </a:tc>
                <a:tc>
                  <a:txBody>
                    <a:bodyPr/>
                    <a:lstStyle/>
                    <a:p>
                      <a:pPr marL="285750" lvl="0" indent="-285750" algn="l">
                        <a:buFont typeface="Arial" panose="020B0604020202020204" pitchFamily="34" charset="0"/>
                        <a:buChar char="•"/>
                      </a:pPr>
                      <a:r>
                        <a:rPr lang="en-US" sz="1600" b="1" baseline="0" dirty="0">
                          <a:solidFill>
                            <a:srgbClr val="003366"/>
                          </a:solidFill>
                        </a:rPr>
                        <a:t>Maintain the EHA - Electronic Deployment Health Assessment (EHA - eDHA) database and analysis of DHA information.</a:t>
                      </a:r>
                      <a:endParaRPr lang="en-US" sz="1600" b="1" i="0" u="none" strike="noStrike" kern="1200" baseline="0" dirty="0">
                        <a:solidFill>
                          <a:srgbClr val="003366"/>
                        </a:solidFill>
                        <a:latin typeface="+mn-lt"/>
                        <a:ea typeface="+mn-ea"/>
                        <a:cs typeface="+mn-cs"/>
                      </a:endParaRPr>
                    </a:p>
                  </a:txBody>
                  <a:tcPr anchor="ctr">
                    <a:solidFill>
                      <a:schemeClr val="accent5">
                        <a:lumMod val="90000"/>
                      </a:schemeClr>
                    </a:solidFill>
                  </a:tcPr>
                </a:tc>
                <a:extLst>
                  <a:ext uri="{0D108BD9-81ED-4DB2-BD59-A6C34878D82A}">
                    <a16:rowId xmlns:a16="http://schemas.microsoft.com/office/drawing/2014/main" val="10002"/>
                  </a:ext>
                </a:extLst>
              </a:tr>
              <a:tr h="564941">
                <a:tc>
                  <a:txBody>
                    <a:bodyPr/>
                    <a:lstStyle/>
                    <a:p>
                      <a:pPr marL="0" indent="0">
                        <a:buFont typeface="Arial" panose="020B0604020202020204" pitchFamily="34" charset="0"/>
                        <a:buNone/>
                      </a:pPr>
                      <a:r>
                        <a:rPr lang="en-US" sz="1600" b="1" baseline="0" dirty="0">
                          <a:solidFill>
                            <a:srgbClr val="003366"/>
                          </a:solidFill>
                        </a:rPr>
                        <a:t>Commanding Officers</a:t>
                      </a:r>
                    </a:p>
                  </a:txBody>
                  <a:tcPr anchor="ctr">
                    <a:noFill/>
                  </a:tcPr>
                </a:tc>
                <a:tc>
                  <a:txBody>
                    <a:bodyPr/>
                    <a:lstStyle/>
                    <a:p>
                      <a:pPr marL="285750" lvl="0" indent="-285750" algn="l">
                        <a:buFont typeface="Arial" panose="020B0604020202020204" pitchFamily="34" charset="0"/>
                        <a:buChar char="•"/>
                      </a:pPr>
                      <a:r>
                        <a:rPr lang="en-US" sz="1600" b="1" baseline="0" dirty="0">
                          <a:solidFill>
                            <a:srgbClr val="003366"/>
                          </a:solidFill>
                        </a:rPr>
                        <a:t>Ensure targeted Service members </a:t>
                      </a:r>
                    </a:p>
                    <a:p>
                      <a:pPr marL="742950" lvl="1" indent="-285750" algn="l">
                        <a:buFont typeface="Arial" panose="020B0604020202020204" pitchFamily="34" charset="0"/>
                        <a:buChar char="‒"/>
                      </a:pPr>
                      <a:r>
                        <a:rPr lang="en-US" sz="1600" b="1" baseline="0" dirty="0">
                          <a:solidFill>
                            <a:srgbClr val="003366"/>
                          </a:solidFill>
                        </a:rPr>
                        <a:t>are briefed on deployment health threats.</a:t>
                      </a:r>
                    </a:p>
                    <a:p>
                      <a:pPr marL="742950" lvl="1" indent="-285750" algn="l">
                        <a:buFont typeface="Arial" panose="020B0604020202020204" pitchFamily="34" charset="0"/>
                        <a:buChar char="‒"/>
                      </a:pPr>
                      <a:r>
                        <a:rPr lang="en-US" sz="1600" b="1" baseline="0" dirty="0">
                          <a:solidFill>
                            <a:srgbClr val="FF0000"/>
                          </a:solidFill>
                        </a:rPr>
                        <a:t>complete required DHAs.</a:t>
                      </a:r>
                    </a:p>
                    <a:p>
                      <a:pPr marL="742950" lvl="1" indent="-285750" algn="l">
                        <a:buFont typeface="Arial" panose="020B0604020202020204" pitchFamily="34" charset="0"/>
                        <a:buChar char="‒"/>
                      </a:pPr>
                      <a:r>
                        <a:rPr lang="en-US" sz="1600" b="1" baseline="0" dirty="0">
                          <a:solidFill>
                            <a:srgbClr val="003366"/>
                          </a:solidFill>
                        </a:rPr>
                        <a:t>receive the appropriate follow up PDHA and PDHRA in coordination with medical providers.</a:t>
                      </a:r>
                    </a:p>
                    <a:p>
                      <a:pPr marL="742950" lvl="1" indent="-285750" algn="l">
                        <a:buFont typeface="Arial" panose="020B0604020202020204" pitchFamily="34" charset="0"/>
                        <a:buChar char="‒"/>
                      </a:pPr>
                      <a:r>
                        <a:rPr lang="en-US" sz="1600" b="1" baseline="0" dirty="0">
                          <a:solidFill>
                            <a:srgbClr val="003366"/>
                          </a:solidFill>
                        </a:rPr>
                        <a:t>DHA status is validated as part of check-in and check-out process.</a:t>
                      </a:r>
                    </a:p>
                  </a:txBody>
                  <a:tcPr anchor="ctr">
                    <a:noFill/>
                  </a:tcPr>
                </a:tc>
                <a:extLst>
                  <a:ext uri="{0D108BD9-81ED-4DB2-BD59-A6C34878D82A}">
                    <a16:rowId xmlns:a16="http://schemas.microsoft.com/office/drawing/2014/main" val="10003"/>
                  </a:ext>
                </a:extLst>
              </a:tr>
              <a:tr h="56494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rgbClr val="003366"/>
                          </a:solidFill>
                        </a:rPr>
                        <a:t>Individual</a:t>
                      </a:r>
                      <a:r>
                        <a:rPr lang="en-US" sz="1600" b="1" baseline="0" dirty="0">
                          <a:solidFill>
                            <a:srgbClr val="003366"/>
                          </a:solidFill>
                        </a:rPr>
                        <a:t> Sailor/Marine</a:t>
                      </a:r>
                      <a:endParaRPr lang="en-US" sz="1600" b="1" dirty="0">
                        <a:solidFill>
                          <a:srgbClr val="003366"/>
                        </a:solidFill>
                      </a:endParaRPr>
                    </a:p>
                  </a:txBody>
                  <a:tcPr anchor="ctr">
                    <a:solidFill>
                      <a:schemeClr val="accent5">
                        <a:lumMod val="90000"/>
                      </a:schemeClr>
                    </a:solidFill>
                  </a:tcPr>
                </a:tc>
                <a:tc>
                  <a:txBody>
                    <a:bodyPr/>
                    <a:lstStyle/>
                    <a:p>
                      <a:pPr marL="285750" lvl="0" indent="-285750">
                        <a:lnSpc>
                          <a:spcPct val="100000"/>
                        </a:lnSpc>
                        <a:buFont typeface="Arial" panose="020B0604020202020204" pitchFamily="34" charset="0"/>
                        <a:buChar char="•"/>
                      </a:pPr>
                      <a:r>
                        <a:rPr lang="en-US" sz="1600" b="1" i="0" u="none" strike="noStrike" kern="1200" baseline="0" dirty="0">
                          <a:solidFill>
                            <a:srgbClr val="003366"/>
                          </a:solidFill>
                          <a:latin typeface="+mn-lt"/>
                          <a:ea typeface="+mn-ea"/>
                          <a:cs typeface="+mn-cs"/>
                        </a:rPr>
                        <a:t>Personal readiness and completion of mandated DHA requirements during periodicity.</a:t>
                      </a:r>
                    </a:p>
                  </a:txBody>
                  <a:tcPr anchor="ctr">
                    <a:solidFill>
                      <a:schemeClr val="accent5">
                        <a:lumMod val="90000"/>
                      </a:schemeClr>
                    </a:solidFill>
                  </a:tcPr>
                </a:tc>
                <a:extLst>
                  <a:ext uri="{0D108BD9-81ED-4DB2-BD59-A6C34878D82A}">
                    <a16:rowId xmlns:a16="http://schemas.microsoft.com/office/drawing/2014/main" val="10004"/>
                  </a:ext>
                </a:extLst>
              </a:tr>
              <a:tr h="564941">
                <a:tc>
                  <a:txBody>
                    <a:bodyPr/>
                    <a:lstStyle/>
                    <a:p>
                      <a:pPr marL="0" indent="0">
                        <a:buFont typeface="Arial" panose="020B0604020202020204" pitchFamily="34" charset="0"/>
                        <a:buNone/>
                      </a:pPr>
                      <a:r>
                        <a:rPr lang="en-US" sz="1600" b="1" baseline="0" dirty="0">
                          <a:solidFill>
                            <a:srgbClr val="003366"/>
                          </a:solidFill>
                        </a:rPr>
                        <a:t>Mobilization &amp; Deployment  Support Center (MDSC)</a:t>
                      </a:r>
                    </a:p>
                  </a:txBody>
                  <a:tcPr anchor="ctr">
                    <a:noFill/>
                  </a:tcPr>
                </a:tc>
                <a:tc>
                  <a:txBody>
                    <a:bodyPr/>
                    <a:lstStyle/>
                    <a:p>
                      <a:pPr marL="285750" lvl="0" indent="-285750" algn="l">
                        <a:buFont typeface="Arial" panose="020B0604020202020204" pitchFamily="34" charset="0"/>
                        <a:buChar char="•"/>
                      </a:pPr>
                      <a:r>
                        <a:rPr lang="en-US" sz="1600" b="1" baseline="0" dirty="0">
                          <a:solidFill>
                            <a:srgbClr val="003366"/>
                          </a:solidFill>
                        </a:rPr>
                        <a:t>Ensure reporting Service members deploying to areas requiring physical health assessments complete the Pre-DHA prior to departure and the PDHA upon return.</a:t>
                      </a:r>
                    </a:p>
                  </a:txBody>
                  <a:tcPr anchor="ctr">
                    <a:noFill/>
                  </a:tcPr>
                </a:tc>
                <a:extLst>
                  <a:ext uri="{0D108BD9-81ED-4DB2-BD59-A6C34878D82A}">
                    <a16:rowId xmlns:a16="http://schemas.microsoft.com/office/drawing/2014/main" val="10005"/>
                  </a:ext>
                </a:extLst>
              </a:tr>
            </a:tbl>
          </a:graphicData>
        </a:graphic>
      </p:graphicFrame>
      <p:sp>
        <p:nvSpPr>
          <p:cNvPr id="7" name="Rectangle 2"/>
          <p:cNvSpPr>
            <a:spLocks noGrp="1" noChangeArrowheads="1"/>
          </p:cNvSpPr>
          <p:nvPr>
            <p:ph type="title"/>
          </p:nvPr>
        </p:nvSpPr>
        <p:spPr>
          <a:xfrm>
            <a:off x="1548823" y="279857"/>
            <a:ext cx="6024563" cy="430887"/>
          </a:xfrm>
        </p:spPr>
        <p:txBody>
          <a:bodyPr/>
          <a:lstStyle/>
          <a:p>
            <a:pPr eaLnBrk="1" hangingPunct="1">
              <a:defRPr/>
            </a:pPr>
            <a:r>
              <a:rPr lang="en-US" sz="2800" i="0" dirty="0">
                <a:solidFill>
                  <a:srgbClr val="003366"/>
                </a:solidFill>
                <a:latin typeface="+mn-lt"/>
              </a:rPr>
              <a:t>Responsibilities (cont.)</a:t>
            </a:r>
            <a:endParaRPr lang="en-US" sz="2800" b="0" i="0" dirty="0">
              <a:solidFill>
                <a:srgbClr val="003366"/>
              </a:solidFill>
              <a:latin typeface="+mn-lt"/>
            </a:endParaRPr>
          </a:p>
        </p:txBody>
      </p:sp>
      <p:sp>
        <p:nvSpPr>
          <p:cNvPr id="8" name="Slide Number Placeholder 3"/>
          <p:cNvSpPr txBox="1">
            <a:spLocks/>
          </p:cNvSpPr>
          <p:nvPr/>
        </p:nvSpPr>
        <p:spPr bwMode="auto">
          <a:xfrm>
            <a:off x="8839200" y="6455734"/>
            <a:ext cx="304800"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EDB734-93E0-4C21-95DA-961636A2D9B6}" type="slidenum">
              <a:rPr kumimoji="0" lang="en-US" sz="1200" b="0" i="0" u="none" strike="noStrike" kern="1200" cap="none" spc="0" normalizeH="0" baseline="0" noProof="0" smtClean="0">
                <a:ln>
                  <a:noFill/>
                </a:ln>
                <a:solidFill>
                  <a:schemeClr val="tx1"/>
                </a:solidFill>
                <a:effectLst/>
                <a:uLnTx/>
                <a:uFillTx/>
                <a:latin typeface="Arial" charset="0"/>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chemeClr val="tx1"/>
              </a:solidFill>
              <a:effectLst/>
              <a:uLnTx/>
              <a:uFillTx/>
              <a:latin typeface="Arial" charset="0"/>
              <a:ea typeface="+mn-ea"/>
              <a:cs typeface="Times New Roman" pitchFamily="18" charset="0"/>
            </a:endParaRPr>
          </a:p>
        </p:txBody>
      </p:sp>
      <p:sp>
        <p:nvSpPr>
          <p:cNvPr id="2" name="Slide Number Placeholder 1"/>
          <p:cNvSpPr>
            <a:spLocks noGrp="1"/>
          </p:cNvSpPr>
          <p:nvPr>
            <p:ph type="sldNum" sz="quarter" idx="11"/>
          </p:nvPr>
        </p:nvSpPr>
        <p:spPr/>
        <p:txBody>
          <a:bodyPr/>
          <a:lstStyle/>
          <a:p>
            <a:pPr>
              <a:defRPr/>
            </a:pPr>
            <a:fld id="{3412B319-6C18-4850-85B2-82DBED2EB12E}" type="slidenum">
              <a:rPr lang="en-US" smtClean="0"/>
              <a:pPr>
                <a:defRPr/>
              </a:pPr>
              <a:t>12</a:t>
            </a:fld>
            <a:endParaRPr lang="en-US" dirty="0"/>
          </a:p>
        </p:txBody>
      </p:sp>
      <p:sp>
        <p:nvSpPr>
          <p:cNvPr id="10" name="TextBox 9"/>
          <p:cNvSpPr txBox="1"/>
          <p:nvPr/>
        </p:nvSpPr>
        <p:spPr>
          <a:xfrm>
            <a:off x="3886200" y="6352401"/>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Tree>
    <p:extLst>
      <p:ext uri="{BB962C8B-B14F-4D97-AF65-F5344CB8AC3E}">
        <p14:creationId xmlns:p14="http://schemas.microsoft.com/office/powerpoint/2010/main" val="2241958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18262" y="1481712"/>
            <a:ext cx="8007429" cy="4925115"/>
            <a:chOff x="247192" y="1810748"/>
            <a:chExt cx="7597162" cy="4083514"/>
          </a:xfrm>
        </p:grpSpPr>
        <p:sp>
          <p:nvSpPr>
            <p:cNvPr id="4102" name="TextBox 22"/>
            <p:cNvSpPr txBox="1">
              <a:spLocks noChangeArrowheads="1"/>
            </p:cNvSpPr>
            <p:nvPr/>
          </p:nvSpPr>
          <p:spPr bwMode="auto">
            <a:xfrm>
              <a:off x="913394" y="3848230"/>
              <a:ext cx="1358737" cy="31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800" b="1" dirty="0">
                  <a:solidFill>
                    <a:srgbClr val="000066"/>
                  </a:solidFill>
                </a:rPr>
                <a:t>Forms submitted electronically</a:t>
              </a:r>
            </a:p>
          </p:txBody>
        </p:sp>
        <p:pic>
          <p:nvPicPr>
            <p:cNvPr id="4103" name="Picture 24" descr="C:\Program Files\Microsoft Office\MEDIA\CAGCAT10\j024071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195" y="2619374"/>
              <a:ext cx="582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41"/>
            <p:cNvSpPr txBox="1">
              <a:spLocks noChangeArrowheads="1"/>
            </p:cNvSpPr>
            <p:nvPr/>
          </p:nvSpPr>
          <p:spPr bwMode="auto">
            <a:xfrm>
              <a:off x="4028997" y="3540919"/>
              <a:ext cx="1513049" cy="6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800" b="1" dirty="0">
                  <a:solidFill>
                    <a:srgbClr val="000066"/>
                  </a:solidFill>
                </a:rPr>
                <a:t>Form is certified in eHA after medical provider interview. RC and AC Remote Sailors may phone the call center at 1-833-782-7477 for the PDHRA.  </a:t>
              </a:r>
            </a:p>
          </p:txBody>
        </p:sp>
        <p:pic>
          <p:nvPicPr>
            <p:cNvPr id="4106" name="Picture 28" descr="D:\Documents and Settings\paul.hartung\Local Settings\Temporary Internet Files\Content.IE5\0XMRSXM3\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592" y="4919680"/>
              <a:ext cx="914400" cy="97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Box 56"/>
            <p:cNvSpPr txBox="1">
              <a:spLocks noChangeArrowheads="1"/>
            </p:cNvSpPr>
            <p:nvPr/>
          </p:nvSpPr>
          <p:spPr bwMode="auto">
            <a:xfrm>
              <a:off x="247192" y="2087423"/>
              <a:ext cx="1304789" cy="535886"/>
            </a:xfrm>
            <a:prstGeom prst="rect">
              <a:avLst/>
            </a:prstGeom>
            <a:solidFill>
              <a:srgbClr val="FFFF00"/>
            </a:solidFill>
            <a:ln>
              <a:solidFill>
                <a:schemeClr val="tx1">
                  <a:lumMod val="60000"/>
                  <a:lumOff val="40000"/>
                </a:schemeClr>
              </a:solid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b="1" dirty="0">
                  <a:solidFill>
                    <a:srgbClr val="000066"/>
                  </a:solidFill>
                </a:rPr>
                <a:t>Service Member is Identified (MRRS)</a:t>
              </a:r>
            </a:p>
          </p:txBody>
        </p:sp>
        <p:pic>
          <p:nvPicPr>
            <p:cNvPr id="4112" name="Picture 28" descr="D:\Documents and Settings\paul.hartung\Local Settings\Temporary Internet Files\Content.IE5\0XMRSXM3\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786" y="2736514"/>
              <a:ext cx="914400" cy="102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Box 66"/>
            <p:cNvSpPr txBox="1">
              <a:spLocks noChangeArrowheads="1"/>
            </p:cNvSpPr>
            <p:nvPr/>
          </p:nvSpPr>
          <p:spPr bwMode="auto">
            <a:xfrm>
              <a:off x="1932000" y="1810748"/>
              <a:ext cx="1886855" cy="382776"/>
            </a:xfrm>
            <a:prstGeom prst="rect">
              <a:avLst/>
            </a:prstGeom>
            <a:solidFill>
              <a:srgbClr val="FFFF00"/>
            </a:solidFill>
            <a:ln>
              <a:solidFill>
                <a:schemeClr val="tx1">
                  <a:lumMod val="60000"/>
                  <a:lumOff val="40000"/>
                </a:schemeClr>
              </a:solidFill>
            </a:ln>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dirty="0">
                  <a:solidFill>
                    <a:srgbClr val="000082"/>
                  </a:solidFill>
                </a:rPr>
                <a:t>E</a:t>
              </a:r>
              <a:r>
                <a:rPr lang="en-US" altLang="en-US" sz="1200" b="1" dirty="0">
                  <a:solidFill>
                    <a:srgbClr val="000082"/>
                  </a:solidFill>
                </a:rPr>
                <a:t>HA – eDHA/ePHA</a:t>
              </a:r>
            </a:p>
            <a:p>
              <a:pPr algn="ctr" eaLnBrk="1" hangingPunct="1"/>
              <a:r>
                <a:rPr lang="en-US" altLang="en-US" sz="1200" b="1" dirty="0">
                  <a:solidFill>
                    <a:srgbClr val="000082"/>
                  </a:solidFill>
                </a:rPr>
                <a:t>(Defense Health Agency)</a:t>
              </a:r>
            </a:p>
          </p:txBody>
        </p:sp>
        <p:sp>
          <p:nvSpPr>
            <p:cNvPr id="4115" name="TextBox 67"/>
            <p:cNvSpPr txBox="1">
              <a:spLocks noChangeArrowheads="1"/>
            </p:cNvSpPr>
            <p:nvPr/>
          </p:nvSpPr>
          <p:spPr bwMode="auto">
            <a:xfrm>
              <a:off x="6036189" y="4399635"/>
              <a:ext cx="636713" cy="461665"/>
            </a:xfrm>
            <a:prstGeom prst="rect">
              <a:avLst/>
            </a:prstGeom>
            <a:solidFill>
              <a:srgbClr val="FFFF00"/>
            </a:solidFill>
            <a:ln>
              <a:solidFill>
                <a:schemeClr val="tx1">
                  <a:lumMod val="60000"/>
                  <a:lumOff val="40000"/>
                </a:schemeClr>
              </a:solidFill>
            </a:ln>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dirty="0">
                  <a:solidFill>
                    <a:srgbClr val="000082"/>
                  </a:solidFill>
                </a:rPr>
                <a:t>MRRS</a:t>
              </a:r>
            </a:p>
            <a:p>
              <a:pPr eaLnBrk="1" hangingPunct="1"/>
              <a:r>
                <a:rPr lang="en-US" altLang="en-US" sz="1200" b="1" dirty="0">
                  <a:solidFill>
                    <a:srgbClr val="000082"/>
                  </a:solidFill>
                </a:rPr>
                <a:t>(NPC)</a:t>
              </a:r>
            </a:p>
          </p:txBody>
        </p:sp>
        <p:sp>
          <p:nvSpPr>
            <p:cNvPr id="4116" name="TextBox 68"/>
            <p:cNvSpPr txBox="1">
              <a:spLocks noChangeArrowheads="1"/>
            </p:cNvSpPr>
            <p:nvPr/>
          </p:nvSpPr>
          <p:spPr bwMode="auto">
            <a:xfrm>
              <a:off x="5744564" y="2311288"/>
              <a:ext cx="1375173" cy="382776"/>
            </a:xfrm>
            <a:prstGeom prst="rect">
              <a:avLst/>
            </a:prstGeom>
            <a:solidFill>
              <a:srgbClr val="FFFF00"/>
            </a:solidFill>
            <a:ln w="9525">
              <a:solidFill>
                <a:schemeClr val="tx1">
                  <a:lumMod val="60000"/>
                  <a:lumOff val="40000"/>
                </a:schemeClr>
              </a:solidFill>
              <a:miter lim="800000"/>
              <a:headEnd/>
              <a:tailEnd/>
            </a:ln>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dirty="0">
                  <a:solidFill>
                    <a:srgbClr val="000082"/>
                  </a:solidFill>
                </a:rPr>
                <a:t>AFHSD - DMSS</a:t>
              </a:r>
            </a:p>
            <a:p>
              <a:pPr eaLnBrk="1" hangingPunct="1"/>
              <a:r>
                <a:rPr lang="en-US" altLang="en-US" sz="1200" b="1" dirty="0">
                  <a:solidFill>
                    <a:srgbClr val="000082"/>
                  </a:solidFill>
                </a:rPr>
                <a:t>(DoD Repository)</a:t>
              </a:r>
            </a:p>
          </p:txBody>
        </p:sp>
        <p:sp>
          <p:nvSpPr>
            <p:cNvPr id="4117" name="TextBox 68"/>
            <p:cNvSpPr txBox="1">
              <a:spLocks noChangeArrowheads="1"/>
            </p:cNvSpPr>
            <p:nvPr/>
          </p:nvSpPr>
          <p:spPr bwMode="auto">
            <a:xfrm>
              <a:off x="4304301" y="1847850"/>
              <a:ext cx="933076" cy="646331"/>
            </a:xfrm>
            <a:prstGeom prst="rect">
              <a:avLst/>
            </a:prstGeom>
            <a:solidFill>
              <a:srgbClr val="FFFF00"/>
            </a:solidFill>
            <a:ln>
              <a:solidFill>
                <a:schemeClr val="tx1">
                  <a:lumMod val="60000"/>
                  <a:lumOff val="40000"/>
                </a:schemeClr>
              </a:solidFill>
            </a:ln>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dirty="0">
                  <a:solidFill>
                    <a:srgbClr val="000082"/>
                  </a:solidFill>
                </a:rPr>
                <a:t>Medical</a:t>
              </a:r>
            </a:p>
            <a:p>
              <a:pPr eaLnBrk="1" hangingPunct="1"/>
              <a:r>
                <a:rPr lang="en-US" altLang="en-US" sz="1200" b="1" dirty="0">
                  <a:solidFill>
                    <a:srgbClr val="000082"/>
                  </a:solidFill>
                </a:rPr>
                <a:t>Provider</a:t>
              </a:r>
            </a:p>
            <a:p>
              <a:pPr eaLnBrk="1" hangingPunct="1"/>
              <a:r>
                <a:rPr lang="en-US" altLang="en-US" sz="1200" b="1" dirty="0">
                  <a:solidFill>
                    <a:srgbClr val="000082"/>
                  </a:solidFill>
                </a:rPr>
                <a:t>(NAVMED)</a:t>
              </a:r>
            </a:p>
          </p:txBody>
        </p:sp>
        <p:pic>
          <p:nvPicPr>
            <p:cNvPr id="4118" name="Picture 37" descr="Photo by Rick Fl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07" y="2706688"/>
              <a:ext cx="892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TextBox 66"/>
            <p:cNvSpPr txBox="1">
              <a:spLocks noChangeArrowheads="1"/>
            </p:cNvSpPr>
            <p:nvPr/>
          </p:nvSpPr>
          <p:spPr bwMode="auto">
            <a:xfrm>
              <a:off x="2166144" y="2430463"/>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dirty="0">
                  <a:solidFill>
                    <a:srgbClr val="FFFFFF"/>
                  </a:solidFill>
                </a:rPr>
                <a:t>Pre-DHA</a:t>
              </a:r>
            </a:p>
          </p:txBody>
        </p:sp>
        <p:sp>
          <p:nvSpPr>
            <p:cNvPr id="4126" name="TextBox 66"/>
            <p:cNvSpPr txBox="1">
              <a:spLocks noChangeArrowheads="1"/>
            </p:cNvSpPr>
            <p:nvPr/>
          </p:nvSpPr>
          <p:spPr bwMode="auto">
            <a:xfrm>
              <a:off x="2150269" y="2884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dirty="0">
                  <a:solidFill>
                    <a:srgbClr val="FFFFFF"/>
                  </a:solidFill>
                </a:rPr>
                <a:t>PDHA</a:t>
              </a:r>
            </a:p>
          </p:txBody>
        </p:sp>
        <p:sp>
          <p:nvSpPr>
            <p:cNvPr id="4128" name="TextBox 66"/>
            <p:cNvSpPr txBox="1">
              <a:spLocks noChangeArrowheads="1"/>
            </p:cNvSpPr>
            <p:nvPr/>
          </p:nvSpPr>
          <p:spPr bwMode="auto">
            <a:xfrm>
              <a:off x="2150269" y="3349625"/>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dirty="0">
                  <a:solidFill>
                    <a:srgbClr val="FFFFFF"/>
                  </a:solidFill>
                </a:rPr>
                <a:t>PDHRA</a:t>
              </a:r>
            </a:p>
          </p:txBody>
        </p:sp>
        <p:sp>
          <p:nvSpPr>
            <p:cNvPr id="81" name="Left Brace 80"/>
            <p:cNvSpPr/>
            <p:nvPr/>
          </p:nvSpPr>
          <p:spPr>
            <a:xfrm>
              <a:off x="1972720" y="2356713"/>
              <a:ext cx="228568" cy="1970110"/>
            </a:xfrm>
            <a:prstGeom prst="leftBrace">
              <a:avLst>
                <a:gd name="adj1" fmla="val 0"/>
                <a:gd name="adj2" fmla="val 4836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82"/>
                </a:solidFill>
              </a:endParaRPr>
            </a:p>
          </p:txBody>
        </p:sp>
        <p:pic>
          <p:nvPicPr>
            <p:cNvPr id="4134" name="Picture 27" descr="D:\Documents and Settings\paul.hartung\Local Settings\Temporary Internet Files\Content.IE5\456345AB\MC90043305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0154" y="3438196"/>
              <a:ext cx="422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8" descr="D:\Documents and Settings\paul.hartung\Local Settings\Temporary Internet Files\Content.IE5\0XMRSXM3\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372" y="4948236"/>
              <a:ext cx="914400" cy="93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67"/>
            <p:cNvSpPr txBox="1">
              <a:spLocks noChangeArrowheads="1"/>
            </p:cNvSpPr>
            <p:nvPr/>
          </p:nvSpPr>
          <p:spPr bwMode="auto">
            <a:xfrm>
              <a:off x="4453031" y="4393714"/>
              <a:ext cx="801917" cy="480973"/>
            </a:xfrm>
            <a:prstGeom prst="rect">
              <a:avLst/>
            </a:prstGeom>
            <a:solidFill>
              <a:srgbClr val="FFFF00"/>
            </a:solidFill>
            <a:ln>
              <a:solidFill>
                <a:schemeClr val="tx1">
                  <a:lumMod val="60000"/>
                  <a:lumOff val="40000"/>
                </a:schemeClr>
              </a:solid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100" b="1" dirty="0">
                  <a:solidFill>
                    <a:srgbClr val="000082"/>
                  </a:solidFill>
                </a:rPr>
                <a:t>NFAAS</a:t>
              </a:r>
            </a:p>
            <a:p>
              <a:pPr eaLnBrk="1" hangingPunct="1"/>
              <a:r>
                <a:rPr lang="en-US" altLang="en-US" sz="1100" b="1" dirty="0">
                  <a:solidFill>
                    <a:srgbClr val="000082"/>
                  </a:solidFill>
                </a:rPr>
                <a:t>(IAs only)</a:t>
              </a:r>
            </a:p>
            <a:p>
              <a:pPr eaLnBrk="1" hangingPunct="1"/>
              <a:r>
                <a:rPr lang="en-US" altLang="en-US" sz="1100" b="1" dirty="0">
                  <a:solidFill>
                    <a:srgbClr val="000082"/>
                  </a:solidFill>
                </a:rPr>
                <a:t>(CNIC)</a:t>
              </a:r>
            </a:p>
          </p:txBody>
        </p:sp>
        <p:sp>
          <p:nvSpPr>
            <p:cNvPr id="75" name="Right Bracket 74"/>
            <p:cNvSpPr/>
            <p:nvPr/>
          </p:nvSpPr>
          <p:spPr>
            <a:xfrm>
              <a:off x="6770334" y="2834241"/>
              <a:ext cx="345549" cy="2421126"/>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6" name="TextBox 66"/>
            <p:cNvSpPr txBox="1">
              <a:spLocks noChangeArrowheads="1"/>
            </p:cNvSpPr>
            <p:nvPr/>
          </p:nvSpPr>
          <p:spPr bwMode="auto">
            <a:xfrm>
              <a:off x="7082354" y="3808853"/>
              <a:ext cx="762000" cy="38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dirty="0"/>
                <a:t>3-5 work days</a:t>
              </a:r>
            </a:p>
          </p:txBody>
        </p:sp>
      </p:grpSp>
      <p:sp>
        <p:nvSpPr>
          <p:cNvPr id="39" name="TextBox 67"/>
          <p:cNvSpPr txBox="1">
            <a:spLocks noChangeArrowheads="1"/>
          </p:cNvSpPr>
          <p:nvPr/>
        </p:nvSpPr>
        <p:spPr bwMode="auto">
          <a:xfrm>
            <a:off x="358472" y="5721336"/>
            <a:ext cx="2915452" cy="830997"/>
          </a:xfrm>
          <a:prstGeom prst="rect">
            <a:avLst/>
          </a:prstGeom>
          <a:solidFill>
            <a:srgbClr val="FFFF00"/>
          </a:solidFill>
          <a:ln>
            <a:solidFill>
              <a:schemeClr val="tx1">
                <a:lumMod val="60000"/>
                <a:lumOff val="40000"/>
              </a:schemeClr>
            </a:solid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dirty="0">
                <a:solidFill>
                  <a:srgbClr val="000082"/>
                </a:solidFill>
              </a:rPr>
              <a:t> Navy - US Fleet Forces Command Oversight</a:t>
            </a:r>
          </a:p>
          <a:p>
            <a:pPr eaLnBrk="1" hangingPunct="1"/>
            <a:r>
              <a:rPr lang="en-US" altLang="en-US" sz="1200" dirty="0">
                <a:solidFill>
                  <a:srgbClr val="000082"/>
                </a:solidFill>
              </a:rPr>
              <a:t>USMC – Headquarters Marine Corps Oversight</a:t>
            </a:r>
            <a:endParaRPr lang="en-US" altLang="en-US" sz="1200" b="1" dirty="0">
              <a:solidFill>
                <a:srgbClr val="000082"/>
              </a:solidFill>
            </a:endParaRPr>
          </a:p>
        </p:txBody>
      </p:sp>
      <p:sp>
        <p:nvSpPr>
          <p:cNvPr id="41" name="TextBox 67"/>
          <p:cNvSpPr txBox="1">
            <a:spLocks noChangeArrowheads="1"/>
          </p:cNvSpPr>
          <p:nvPr/>
        </p:nvSpPr>
        <p:spPr bwMode="auto">
          <a:xfrm>
            <a:off x="357450" y="4379169"/>
            <a:ext cx="1551771" cy="461665"/>
          </a:xfrm>
          <a:prstGeom prst="rect">
            <a:avLst/>
          </a:prstGeom>
          <a:solidFill>
            <a:srgbClr val="FFFF00"/>
          </a:solidFill>
          <a:ln>
            <a:solidFill>
              <a:schemeClr val="tx1">
                <a:lumMod val="60000"/>
                <a:lumOff val="40000"/>
              </a:schemeClr>
            </a:solidFill>
          </a:ln>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dirty="0">
                <a:solidFill>
                  <a:srgbClr val="000082"/>
                </a:solidFill>
              </a:rPr>
              <a:t>Service Member’s</a:t>
            </a:r>
          </a:p>
          <a:p>
            <a:pPr algn="ctr" eaLnBrk="1" hangingPunct="1"/>
            <a:r>
              <a:rPr lang="en-US" altLang="en-US" sz="1200" b="1" dirty="0">
                <a:solidFill>
                  <a:srgbClr val="000082"/>
                </a:solidFill>
              </a:rPr>
              <a:t>Command</a:t>
            </a:r>
          </a:p>
        </p:txBody>
      </p:sp>
      <p:sp>
        <p:nvSpPr>
          <p:cNvPr id="45" name="TextBox 44"/>
          <p:cNvSpPr txBox="1"/>
          <p:nvPr/>
        </p:nvSpPr>
        <p:spPr>
          <a:xfrm>
            <a:off x="3908029" y="6406827"/>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
        <p:nvSpPr>
          <p:cNvPr id="46" name="TextBox 66"/>
          <p:cNvSpPr txBox="1">
            <a:spLocks noChangeArrowheads="1"/>
          </p:cNvSpPr>
          <p:nvPr/>
        </p:nvSpPr>
        <p:spPr bwMode="auto">
          <a:xfrm>
            <a:off x="5786777" y="6167946"/>
            <a:ext cx="731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dirty="0"/>
              <a:t> weekly</a:t>
            </a:r>
          </a:p>
        </p:txBody>
      </p:sp>
      <p:sp>
        <p:nvSpPr>
          <p:cNvPr id="50" name="Title 1"/>
          <p:cNvSpPr>
            <a:spLocks noGrp="1"/>
          </p:cNvSpPr>
          <p:nvPr>
            <p:ph type="title"/>
          </p:nvPr>
        </p:nvSpPr>
        <p:spPr>
          <a:xfrm>
            <a:off x="0" y="225596"/>
            <a:ext cx="9144000" cy="492443"/>
          </a:xfrm>
        </p:spPr>
        <p:txBody>
          <a:bodyPr/>
          <a:lstStyle/>
          <a:p>
            <a:pPr eaLnBrk="1" hangingPunct="1">
              <a:defRPr/>
            </a:pPr>
            <a:r>
              <a:rPr lang="en-US" sz="2800" i="0" dirty="0">
                <a:solidFill>
                  <a:srgbClr val="003366"/>
                </a:solidFill>
                <a:cs typeface="Calibri" panose="020F0502020204030204" pitchFamily="34" charset="0"/>
              </a:rPr>
              <a:t>DRHA Process</a:t>
            </a:r>
            <a:r>
              <a:rPr lang="en-US" i="0" dirty="0">
                <a:solidFill>
                  <a:srgbClr val="003366"/>
                </a:solidFill>
                <a:latin typeface="Calibri" panose="020F0502020204030204" pitchFamily="34" charset="0"/>
                <a:cs typeface="Calibri" panose="020F0502020204030204" pitchFamily="34" charset="0"/>
              </a:rPr>
              <a:t> </a:t>
            </a:r>
            <a:endParaRPr lang="en-US" sz="1800" i="0" dirty="0">
              <a:solidFill>
                <a:srgbClr val="003366"/>
              </a:solidFill>
              <a:latin typeface="Calibri" panose="020F0502020204030204" pitchFamily="34" charset="0"/>
              <a:cs typeface="Calibri" panose="020F0502020204030204" pitchFamily="34" charset="0"/>
            </a:endParaRPr>
          </a:p>
        </p:txBody>
      </p:sp>
      <p:sp>
        <p:nvSpPr>
          <p:cNvPr id="47" name="Slide Number Placeholder 2"/>
          <p:cNvSpPr>
            <a:spLocks noGrp="1"/>
          </p:cNvSpPr>
          <p:nvPr>
            <p:ph type="sldNum" sz="quarter" idx="11"/>
          </p:nvPr>
        </p:nvSpPr>
        <p:spPr>
          <a:xfrm>
            <a:off x="8839200" y="6477000"/>
            <a:ext cx="304800" cy="304800"/>
          </a:xfrm>
        </p:spPr>
        <p:txBody>
          <a:bodyPr/>
          <a:lstStyle/>
          <a:p>
            <a:pPr>
              <a:defRPr/>
            </a:pPr>
            <a:fld id="{3412B319-6C18-4850-85B2-82DBED2EB12E}" type="slidenum">
              <a:rPr lang="en-US" smtClean="0"/>
              <a:pPr>
                <a:defRPr/>
              </a:pPr>
              <a:t>13</a:t>
            </a:fld>
            <a:endParaRPr lang="en-US" dirty="0"/>
          </a:p>
        </p:txBody>
      </p:sp>
      <p:pic>
        <p:nvPicPr>
          <p:cNvPr id="48" name="Picture 47"/>
          <p:cNvPicPr>
            <a:picLocks noChangeAspect="1"/>
          </p:cNvPicPr>
          <p:nvPr/>
        </p:nvPicPr>
        <p:blipFill>
          <a:blip r:embed="rId7"/>
          <a:stretch>
            <a:fillRect/>
          </a:stretch>
        </p:blipFill>
        <p:spPr>
          <a:xfrm rot="16200000">
            <a:off x="771469" y="3721460"/>
            <a:ext cx="703079" cy="335309"/>
          </a:xfrm>
          <a:prstGeom prst="rect">
            <a:avLst/>
          </a:prstGeom>
        </p:spPr>
      </p:pic>
      <p:pic>
        <p:nvPicPr>
          <p:cNvPr id="49" name="Picture 48"/>
          <p:cNvPicPr>
            <a:picLocks noChangeAspect="1"/>
          </p:cNvPicPr>
          <p:nvPr/>
        </p:nvPicPr>
        <p:blipFill>
          <a:blip r:embed="rId7"/>
          <a:stretch>
            <a:fillRect/>
          </a:stretch>
        </p:blipFill>
        <p:spPr>
          <a:xfrm rot="16200000">
            <a:off x="771469" y="5142668"/>
            <a:ext cx="703079" cy="335309"/>
          </a:xfrm>
          <a:prstGeom prst="rect">
            <a:avLst/>
          </a:prstGeom>
        </p:spPr>
      </p:pic>
      <p:pic>
        <p:nvPicPr>
          <p:cNvPr id="51" name="Picture 50"/>
          <p:cNvPicPr>
            <a:picLocks noChangeAspect="1"/>
          </p:cNvPicPr>
          <p:nvPr/>
        </p:nvPicPr>
        <p:blipFill>
          <a:blip r:embed="rId7"/>
          <a:stretch>
            <a:fillRect/>
          </a:stretch>
        </p:blipFill>
        <p:spPr>
          <a:xfrm>
            <a:off x="1773871" y="2822156"/>
            <a:ext cx="530833" cy="335309"/>
          </a:xfrm>
          <a:prstGeom prst="rect">
            <a:avLst/>
          </a:prstGeom>
        </p:spPr>
      </p:pic>
      <p:sp>
        <p:nvSpPr>
          <p:cNvPr id="52" name="Oval 51"/>
          <p:cNvSpPr/>
          <p:nvPr/>
        </p:nvSpPr>
        <p:spPr>
          <a:xfrm>
            <a:off x="2830641" y="1983398"/>
            <a:ext cx="914400" cy="400623"/>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rgbClr val="FFFFFF"/>
                </a:solidFill>
              </a:rPr>
              <a:t>Pre-DHA</a:t>
            </a:r>
          </a:p>
          <a:p>
            <a:pPr algn="ctr">
              <a:defRPr/>
            </a:pPr>
            <a:r>
              <a:rPr lang="en-US" sz="900" dirty="0">
                <a:solidFill>
                  <a:srgbClr val="FFFFFF"/>
                </a:solidFill>
              </a:rPr>
              <a:t>DD2795</a:t>
            </a:r>
          </a:p>
        </p:txBody>
      </p:sp>
      <p:sp>
        <p:nvSpPr>
          <p:cNvPr id="53" name="Oval 52"/>
          <p:cNvSpPr/>
          <p:nvPr/>
        </p:nvSpPr>
        <p:spPr>
          <a:xfrm>
            <a:off x="2820920" y="2881536"/>
            <a:ext cx="914400" cy="41666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rgbClr val="FFFFFF"/>
                </a:solidFill>
              </a:rPr>
              <a:t>PDHA</a:t>
            </a:r>
          </a:p>
          <a:p>
            <a:pPr algn="ctr">
              <a:defRPr/>
            </a:pPr>
            <a:r>
              <a:rPr lang="en-US" sz="900" dirty="0">
                <a:solidFill>
                  <a:srgbClr val="FFFFFF"/>
                </a:solidFill>
              </a:rPr>
              <a:t>DD2796</a:t>
            </a:r>
          </a:p>
        </p:txBody>
      </p:sp>
      <p:sp>
        <p:nvSpPr>
          <p:cNvPr id="54" name="Oval 53"/>
          <p:cNvSpPr/>
          <p:nvPr/>
        </p:nvSpPr>
        <p:spPr>
          <a:xfrm>
            <a:off x="2830641" y="3334764"/>
            <a:ext cx="914400" cy="41889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rgbClr val="FFFFFF"/>
                </a:solidFill>
              </a:rPr>
              <a:t>PDHRA</a:t>
            </a:r>
          </a:p>
          <a:p>
            <a:pPr algn="ctr">
              <a:defRPr/>
            </a:pPr>
            <a:r>
              <a:rPr lang="en-US" sz="900" dirty="0">
                <a:solidFill>
                  <a:srgbClr val="FFFFFF"/>
                </a:solidFill>
              </a:rPr>
              <a:t>DD2900</a:t>
            </a:r>
          </a:p>
        </p:txBody>
      </p:sp>
      <p:sp>
        <p:nvSpPr>
          <p:cNvPr id="55" name="Oval 54"/>
          <p:cNvSpPr/>
          <p:nvPr/>
        </p:nvSpPr>
        <p:spPr>
          <a:xfrm>
            <a:off x="2847867" y="3789639"/>
            <a:ext cx="914400" cy="457887"/>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rgbClr val="FFFFFF"/>
                </a:solidFill>
              </a:rPr>
              <a:t>DMHA DD2978 </a:t>
            </a:r>
          </a:p>
        </p:txBody>
      </p:sp>
      <p:sp>
        <p:nvSpPr>
          <p:cNvPr id="58" name="Oval 57"/>
          <p:cNvSpPr/>
          <p:nvPr/>
        </p:nvSpPr>
        <p:spPr>
          <a:xfrm>
            <a:off x="2854847" y="4283261"/>
            <a:ext cx="914400" cy="44228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rgbClr val="FFFFFF"/>
                </a:solidFill>
              </a:rPr>
              <a:t>PHA </a:t>
            </a:r>
          </a:p>
          <a:p>
            <a:pPr algn="ctr">
              <a:defRPr/>
            </a:pPr>
            <a:r>
              <a:rPr lang="en-US" sz="900" dirty="0">
                <a:solidFill>
                  <a:srgbClr val="FFFFFF"/>
                </a:solidFill>
              </a:rPr>
              <a:t>DD3024</a:t>
            </a:r>
          </a:p>
        </p:txBody>
      </p:sp>
      <p:pic>
        <p:nvPicPr>
          <p:cNvPr id="2" name="Picture 1"/>
          <p:cNvPicPr>
            <a:picLocks noChangeAspect="1"/>
          </p:cNvPicPr>
          <p:nvPr/>
        </p:nvPicPr>
        <p:blipFill>
          <a:blip r:embed="rId8"/>
          <a:stretch>
            <a:fillRect/>
          </a:stretch>
        </p:blipFill>
        <p:spPr>
          <a:xfrm>
            <a:off x="4179615" y="3082088"/>
            <a:ext cx="580644" cy="338342"/>
          </a:xfrm>
          <a:prstGeom prst="rect">
            <a:avLst/>
          </a:prstGeom>
        </p:spPr>
      </p:pic>
      <p:pic>
        <p:nvPicPr>
          <p:cNvPr id="100" name="Picture 99"/>
          <p:cNvPicPr>
            <a:picLocks noChangeAspect="1"/>
          </p:cNvPicPr>
          <p:nvPr/>
        </p:nvPicPr>
        <p:blipFill>
          <a:blip r:embed="rId7"/>
          <a:stretch>
            <a:fillRect/>
          </a:stretch>
        </p:blipFill>
        <p:spPr>
          <a:xfrm>
            <a:off x="5738500" y="3064498"/>
            <a:ext cx="530833" cy="335309"/>
          </a:xfrm>
          <a:prstGeom prst="rect">
            <a:avLst/>
          </a:prstGeom>
        </p:spPr>
      </p:pic>
      <p:pic>
        <p:nvPicPr>
          <p:cNvPr id="103" name="Picture 102"/>
          <p:cNvPicPr>
            <a:picLocks noChangeAspect="1"/>
          </p:cNvPicPr>
          <p:nvPr/>
        </p:nvPicPr>
        <p:blipFill>
          <a:blip r:embed="rId8"/>
          <a:stretch>
            <a:fillRect/>
          </a:stretch>
        </p:blipFill>
        <p:spPr>
          <a:xfrm>
            <a:off x="3767647" y="5855426"/>
            <a:ext cx="580644" cy="341376"/>
          </a:xfrm>
          <a:prstGeom prst="rect">
            <a:avLst/>
          </a:prstGeom>
        </p:spPr>
      </p:pic>
      <p:pic>
        <p:nvPicPr>
          <p:cNvPr id="108" name="Picture 107"/>
          <p:cNvPicPr>
            <a:picLocks noChangeAspect="1"/>
          </p:cNvPicPr>
          <p:nvPr/>
        </p:nvPicPr>
        <p:blipFill>
          <a:blip r:embed="rId8"/>
          <a:stretch>
            <a:fillRect/>
          </a:stretch>
        </p:blipFill>
        <p:spPr>
          <a:xfrm rot="10800000">
            <a:off x="5887112" y="5825051"/>
            <a:ext cx="580644" cy="341376"/>
          </a:xfrm>
          <a:prstGeom prst="rect">
            <a:avLst/>
          </a:prstGeom>
        </p:spPr>
      </p:pic>
      <p:sp>
        <p:nvSpPr>
          <p:cNvPr id="44" name="TextBox 41"/>
          <p:cNvSpPr txBox="1">
            <a:spLocks noChangeArrowheads="1"/>
          </p:cNvSpPr>
          <p:nvPr/>
        </p:nvSpPr>
        <p:spPr bwMode="auto">
          <a:xfrm>
            <a:off x="2466122" y="4717801"/>
            <a:ext cx="1759790"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000" b="1" i="0" u="sng" dirty="0">
                <a:solidFill>
                  <a:srgbClr val="000066"/>
                </a:solidFill>
              </a:rPr>
              <a:t>Note:</a:t>
            </a:r>
            <a:r>
              <a:rPr lang="en-US" altLang="en-US" sz="1000" b="1" dirty="0">
                <a:solidFill>
                  <a:srgbClr val="000066"/>
                </a:solidFill>
              </a:rPr>
              <a:t> </a:t>
            </a:r>
            <a:r>
              <a:rPr lang="en-US" altLang="en-US" sz="1000" dirty="0">
                <a:solidFill>
                  <a:srgbClr val="000066"/>
                </a:solidFill>
              </a:rPr>
              <a:t>RC and AC remote Service members with no access to MTF may use the QTC Portal</a:t>
            </a:r>
            <a:r>
              <a:rPr lang="en-US" altLang="en-US" sz="1000" b="1" dirty="0">
                <a:solidFill>
                  <a:srgbClr val="000066"/>
                </a:solidFill>
              </a:rPr>
              <a:t> at </a:t>
            </a:r>
            <a:r>
              <a:rPr lang="en-US" sz="1000" u="sng" dirty="0">
                <a:hlinkClick r:id="rId9"/>
              </a:rPr>
              <a:t>https://smp.qtcm.com </a:t>
            </a:r>
            <a:r>
              <a:rPr lang="en-US" altLang="en-US" sz="1000" b="1" dirty="0">
                <a:solidFill>
                  <a:srgbClr val="000066"/>
                </a:solidFill>
              </a:rPr>
              <a:t>to complete the PDHRA. </a:t>
            </a:r>
          </a:p>
        </p:txBody>
      </p:sp>
      <p:sp>
        <p:nvSpPr>
          <p:cNvPr id="56" name="Title 1"/>
          <p:cNvSpPr txBox="1">
            <a:spLocks/>
          </p:cNvSpPr>
          <p:nvPr/>
        </p:nvSpPr>
        <p:spPr bwMode="auto">
          <a:xfrm>
            <a:off x="5758" y="1132698"/>
            <a:ext cx="9144000" cy="276999"/>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lvl1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9pPr>
          </a:lstStyle>
          <a:p>
            <a:pPr eaLnBrk="1" hangingPunct="1">
              <a:defRPr/>
            </a:pPr>
            <a:r>
              <a:rPr lang="en-US" sz="1800" i="0" kern="0" dirty="0">
                <a:solidFill>
                  <a:srgbClr val="003366"/>
                </a:solidFill>
                <a:effectLst/>
                <a:cs typeface="Calibri" panose="020F0502020204030204" pitchFamily="34" charset="0"/>
              </a:rPr>
              <a:t>Systems and tools for program compliance &amp; monitoring</a:t>
            </a:r>
          </a:p>
        </p:txBody>
      </p:sp>
      <p:pic>
        <p:nvPicPr>
          <p:cNvPr id="57" name="Picture 56"/>
          <p:cNvPicPr>
            <a:picLocks noChangeAspect="1"/>
          </p:cNvPicPr>
          <p:nvPr/>
        </p:nvPicPr>
        <p:blipFill>
          <a:blip r:embed="rId7"/>
          <a:stretch>
            <a:fillRect/>
          </a:stretch>
        </p:blipFill>
        <p:spPr>
          <a:xfrm rot="5400000">
            <a:off x="6702676" y="4049562"/>
            <a:ext cx="530833" cy="335309"/>
          </a:xfrm>
          <a:prstGeom prst="rect">
            <a:avLst/>
          </a:prstGeom>
        </p:spPr>
      </p:pic>
      <p:sp>
        <p:nvSpPr>
          <p:cNvPr id="59" name="Oval 58"/>
          <p:cNvSpPr/>
          <p:nvPr/>
        </p:nvSpPr>
        <p:spPr>
          <a:xfrm>
            <a:off x="2821580" y="2424328"/>
            <a:ext cx="914400" cy="41666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rgbClr val="FFFFFF"/>
                </a:solidFill>
              </a:rPr>
              <a:t>IT MHA</a:t>
            </a:r>
          </a:p>
          <a:p>
            <a:pPr algn="ctr">
              <a:defRPr/>
            </a:pPr>
            <a:r>
              <a:rPr lang="en-US" sz="900" dirty="0">
                <a:solidFill>
                  <a:srgbClr val="FFFFFF"/>
                </a:solidFill>
              </a:rPr>
              <a:t>DD2978</a:t>
            </a:r>
          </a:p>
        </p:txBody>
      </p:sp>
    </p:spTree>
    <p:extLst>
      <p:ext uri="{BB962C8B-B14F-4D97-AF65-F5344CB8AC3E}">
        <p14:creationId xmlns:p14="http://schemas.microsoft.com/office/powerpoint/2010/main" val="23385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92480" y="237642"/>
            <a:ext cx="8247017" cy="465092"/>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a:ea typeface="+mn-ea"/>
                <a:cs typeface="Times New Roman" pitchFamily="18" charset="0"/>
              </a:rPr>
              <a:t>Complete a Deployment Health Assessment</a:t>
            </a:r>
          </a:p>
        </p:txBody>
      </p:sp>
      <p:sp>
        <p:nvSpPr>
          <p:cNvPr id="6" name="Subtitle 2"/>
          <p:cNvSpPr txBox="1">
            <a:spLocks/>
          </p:cNvSpPr>
          <p:nvPr/>
        </p:nvSpPr>
        <p:spPr>
          <a:xfrm>
            <a:off x="562622" y="1358537"/>
            <a:ext cx="8044961" cy="4993864"/>
          </a:xfrm>
          <a:prstGeom prst="rect">
            <a:avLst/>
          </a:prstGeom>
        </p:spPr>
        <p:txBody>
          <a:bodyPr/>
          <a:lstStyle/>
          <a:p>
            <a:r>
              <a:rPr lang="en-US" sz="1400" i="0" dirty="0"/>
              <a:t>Completing a DHA (Pre-DHA/DD2795, PDHA/DD2796, or PDHRA/DD2900) is a two-part process: </a:t>
            </a:r>
          </a:p>
          <a:p>
            <a:r>
              <a:rPr lang="en-US" sz="1400" i="0" dirty="0"/>
              <a:t> </a:t>
            </a:r>
          </a:p>
          <a:p>
            <a:r>
              <a:rPr lang="en-US" sz="1400" i="0" dirty="0"/>
              <a:t>1) Fill out and submit the DHA form online via the EHA Web application at  </a:t>
            </a:r>
            <a:r>
              <a:rPr lang="en-US" sz="1400" i="0" u="sng" dirty="0">
                <a:solidFill>
                  <a:srgbClr val="03039B"/>
                </a:solidFill>
                <a:hlinkClick r:id="rId3"/>
              </a:rPr>
              <a:t>https://eha.health.mil/eha/</a:t>
            </a:r>
            <a:r>
              <a:rPr lang="en-US" sz="1400" i="0" dirty="0">
                <a:solidFill>
                  <a:srgbClr val="03039B"/>
                </a:solidFill>
              </a:rPr>
              <a:t>. </a:t>
            </a:r>
            <a:r>
              <a:rPr lang="en-US" sz="1400" dirty="0">
                <a:solidFill>
                  <a:srgbClr val="FF0000"/>
                </a:solidFill>
              </a:rPr>
              <a:t>For PDHRA only: </a:t>
            </a:r>
            <a:r>
              <a:rPr lang="en-US" sz="1400" dirty="0"/>
              <a:t>Reserve component and Active component Service members remotely-located (TriCare Prime Remote enrolled and without access to a military treatment facility (MTF)) can utilize the DoD RHRP contract support services, QTC, to complete the PDHRA/DD2900. The Service member must register on the QTC portal first using the following link </a:t>
            </a:r>
            <a:r>
              <a:rPr lang="en-US" sz="1400" u="sng" dirty="0">
                <a:hlinkClick r:id="rId4"/>
              </a:rPr>
              <a:t>https://smp.qtcm.com</a:t>
            </a:r>
            <a:r>
              <a:rPr lang="en-US" sz="1400" u="sng" dirty="0"/>
              <a:t>.</a:t>
            </a:r>
            <a:endParaRPr lang="en-US" sz="1400" dirty="0"/>
          </a:p>
          <a:p>
            <a:r>
              <a:rPr lang="en-US" sz="1400" i="0" dirty="0"/>
              <a:t> </a:t>
            </a:r>
          </a:p>
          <a:p>
            <a:r>
              <a:rPr lang="en-US" sz="1400" i="0" dirty="0"/>
              <a:t>2) Once the DHA is submitted on-line, please schedule a person-to-person assessment with a medical provider at the nearest MTF to have your DHA medically certified. </a:t>
            </a:r>
            <a:r>
              <a:rPr lang="en-US" sz="1400" dirty="0">
                <a:solidFill>
                  <a:srgbClr val="FF0000"/>
                </a:solidFill>
              </a:rPr>
              <a:t>For PDHRA only: </a:t>
            </a:r>
            <a:r>
              <a:rPr lang="en-US" sz="1400" dirty="0"/>
              <a:t>Reserve component and Active component Service members remotely-located (TriCare Prime Remote enrolled and without access to an MTF) can utilize the DoD RHRP Call Center at 1-833-782-7477 for medical certification. </a:t>
            </a:r>
            <a:endParaRPr lang="en-US" sz="1400" i="0" dirty="0"/>
          </a:p>
          <a:p>
            <a:endParaRPr lang="en-US" sz="1400" i="0" dirty="0"/>
          </a:p>
          <a:p>
            <a:r>
              <a:rPr lang="en-US" sz="1400" u="sng" dirty="0">
                <a:solidFill>
                  <a:srgbClr val="FF0000"/>
                </a:solidFill>
              </a:rPr>
              <a:t>For issue logging-in to EHA</a:t>
            </a:r>
            <a:r>
              <a:rPr lang="en-US" sz="1400" dirty="0">
                <a:solidFill>
                  <a:srgbClr val="FF0000"/>
                </a:solidFill>
              </a:rPr>
              <a:t>, contact the Help desk: (757) 900-9050 or (757)953-0737 or email at </a:t>
            </a:r>
            <a:r>
              <a:rPr lang="en-US" sz="1400" dirty="0">
                <a:solidFill>
                  <a:srgbClr val="FF0000"/>
                </a:solidFill>
                <a:hlinkClick r:id="rId5"/>
              </a:rPr>
              <a:t>usn.hampton-roads.navmcpubhlthcenpors.list.nmcphc-pha1@health.mil</a:t>
            </a:r>
            <a:r>
              <a:rPr lang="en-US" sz="1400" dirty="0">
                <a:solidFill>
                  <a:srgbClr val="03039B"/>
                </a:solidFill>
              </a:rPr>
              <a:t>.</a:t>
            </a:r>
          </a:p>
          <a:p>
            <a:endParaRPr lang="en-US" sz="1400" i="0" dirty="0"/>
          </a:p>
          <a:p>
            <a:r>
              <a:rPr lang="en-US" sz="1400" dirty="0">
                <a:solidFill>
                  <a:srgbClr val="FF0000"/>
                </a:solidFill>
              </a:rPr>
              <a:t>For Sailors supported by other Services’ medical facility, the DHA can be completed in MEDPROS (Army) or ASIMS (Air Force).  </a:t>
            </a:r>
          </a:p>
          <a:p>
            <a:endParaRPr lang="en-US" sz="1400" dirty="0"/>
          </a:p>
          <a:p>
            <a:r>
              <a:rPr lang="en-US" sz="1400" dirty="0">
                <a:solidFill>
                  <a:srgbClr val="FF0000"/>
                </a:solidFill>
              </a:rPr>
              <a:t>Please visit </a:t>
            </a:r>
            <a:r>
              <a:rPr lang="en-US" sz="1400" u="sng" dirty="0">
                <a:solidFill>
                  <a:srgbClr val="03039B"/>
                </a:solidFill>
              </a:rPr>
              <a:t>https://www.usff.navy.mil/dha</a:t>
            </a:r>
            <a:r>
              <a:rPr lang="en-US" sz="1400" dirty="0">
                <a:solidFill>
                  <a:srgbClr val="03039B"/>
                </a:solidFill>
              </a:rPr>
              <a:t> </a:t>
            </a:r>
            <a:r>
              <a:rPr lang="en-US" sz="1400" dirty="0">
                <a:solidFill>
                  <a:srgbClr val="FF0000"/>
                </a:solidFill>
              </a:rPr>
              <a:t>for Navy Deployment Health related information.</a:t>
            </a:r>
          </a:p>
          <a:p>
            <a:pPr marR="0" lvl="0" algn="l" defTabSz="914400" rtl="0" eaLnBrk="0" fontAlgn="base" latinLnBrk="0" hangingPunct="0">
              <a:lnSpc>
                <a:spcPct val="100000"/>
              </a:lnSpc>
              <a:spcBef>
                <a:spcPts val="725"/>
              </a:spcBef>
              <a:spcAft>
                <a:spcPts val="725"/>
              </a:spcAft>
              <a:buClr>
                <a:srgbClr val="000000"/>
              </a:buClr>
              <a:buSzTx/>
              <a:tabLst/>
              <a:defRPr/>
            </a:pPr>
            <a:endParaRPr kumimoji="0" lang="en-US" sz="2000" b="1" i="0" u="none" strike="noStrike" kern="0" cap="none" spc="0" normalizeH="0" baseline="0" noProof="0" dirty="0">
              <a:ln>
                <a:noFill/>
              </a:ln>
              <a:solidFill>
                <a:srgbClr val="002060"/>
              </a:solidFill>
              <a:effectLst/>
              <a:uLnTx/>
              <a:uFillTx/>
              <a:latin typeface="Arial" charset="0"/>
              <a:ea typeface="+mn-ea"/>
              <a:cs typeface="Times New Roman" pitchFamily="18" charset="0"/>
            </a:endParaRPr>
          </a:p>
          <a:p>
            <a:pPr marL="228600" marR="0" lvl="0" indent="-228600" algn="l" defTabSz="914400" rtl="0" eaLnBrk="0" fontAlgn="base" latinLnBrk="0" hangingPunct="0">
              <a:lnSpc>
                <a:spcPct val="100000"/>
              </a:lnSpc>
              <a:spcBef>
                <a:spcPts val="725"/>
              </a:spcBef>
              <a:spcAft>
                <a:spcPts val="725"/>
              </a:spcAft>
              <a:buClr>
                <a:srgbClr val="000000"/>
              </a:buClr>
              <a:buSzTx/>
              <a:buFont typeface="Arial" pitchFamily="34" charset="0"/>
              <a:buChar char="•"/>
              <a:tabLst/>
              <a:defRPr/>
            </a:pPr>
            <a:endParaRPr kumimoji="0" lang="en-US" sz="2000" b="1" i="0" u="none" strike="noStrike" kern="0" cap="none" spc="0" normalizeH="0" baseline="0" noProof="0" dirty="0">
              <a:ln>
                <a:noFill/>
              </a:ln>
              <a:solidFill>
                <a:srgbClr val="002060"/>
              </a:solidFill>
              <a:effectLst/>
              <a:uLnTx/>
              <a:uFillTx/>
              <a:latin typeface="Arial"/>
              <a:ea typeface="+mn-ea"/>
              <a:cs typeface="Times New Roman" pitchFamily="18" charset="0"/>
            </a:endParaRPr>
          </a:p>
        </p:txBody>
      </p:sp>
      <p:sp>
        <p:nvSpPr>
          <p:cNvPr id="7" name="TextBox 6"/>
          <p:cNvSpPr txBox="1"/>
          <p:nvPr/>
        </p:nvSpPr>
        <p:spPr>
          <a:xfrm>
            <a:off x="3886200" y="6352401"/>
            <a:ext cx="13211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9900"/>
                </a:solidFill>
                <a:effectLst/>
                <a:uLnTx/>
                <a:uFillTx/>
                <a:latin typeface="Arial" charset="0"/>
                <a:ea typeface="+mn-ea"/>
                <a:cs typeface="Arial" charset="0"/>
              </a:rPr>
              <a:t>UNCLASSIFIED</a:t>
            </a:r>
          </a:p>
        </p:txBody>
      </p:sp>
      <p:sp>
        <p:nvSpPr>
          <p:cNvPr id="8" name="Slide Number Placeholder 2"/>
          <p:cNvSpPr>
            <a:spLocks noGrp="1"/>
          </p:cNvSpPr>
          <p:nvPr>
            <p:ph type="sldNum" sz="quarter" idx="11"/>
          </p:nvPr>
        </p:nvSpPr>
        <p:spPr>
          <a:xfrm>
            <a:off x="8839200" y="6477000"/>
            <a:ext cx="304800" cy="304800"/>
          </a:xfrm>
        </p:spPr>
        <p:txBody>
          <a:bodyPr/>
          <a:lstStyle/>
          <a:p>
            <a:pPr>
              <a:defRPr/>
            </a:pPr>
            <a:fld id="{3412B319-6C18-4850-85B2-82DBED2EB12E}" type="slidenum">
              <a:rPr lang="en-US" smtClean="0"/>
              <a:pPr>
                <a:defRPr/>
              </a:pPr>
              <a:t>14</a:t>
            </a:fld>
            <a:endParaRPr lang="en-US" dirty="0"/>
          </a:p>
        </p:txBody>
      </p:sp>
    </p:spTree>
    <p:extLst>
      <p:ext uri="{BB962C8B-B14F-4D97-AF65-F5344CB8AC3E}">
        <p14:creationId xmlns:p14="http://schemas.microsoft.com/office/powerpoint/2010/main" val="313490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8419" y="2939767"/>
            <a:ext cx="8799511" cy="3502423"/>
          </a:xfrm>
          <a:prstGeom prst="rect">
            <a:avLst/>
          </a:prstGeom>
          <a:ln>
            <a:solidFill>
              <a:schemeClr val="tx1"/>
            </a:solidFill>
          </a:ln>
        </p:spPr>
      </p:pic>
      <p:sp>
        <p:nvSpPr>
          <p:cNvPr id="48" name="Title 1"/>
          <p:cNvSpPr>
            <a:spLocks noGrp="1"/>
          </p:cNvSpPr>
          <p:nvPr>
            <p:ph type="title"/>
          </p:nvPr>
        </p:nvSpPr>
        <p:spPr>
          <a:xfrm>
            <a:off x="1449588" y="284804"/>
            <a:ext cx="6234229" cy="430887"/>
          </a:xfrm>
          <a:ln>
            <a:noFill/>
          </a:ln>
        </p:spPr>
        <p:txBody>
          <a:bodyPr/>
          <a:lstStyle/>
          <a:p>
            <a:pPr>
              <a:defRPr/>
            </a:pPr>
            <a:r>
              <a:rPr lang="en-US" sz="2800" i="0" dirty="0">
                <a:solidFill>
                  <a:srgbClr val="002060"/>
                </a:solidFill>
                <a:effectLst>
                  <a:outerShdw blurRad="38100" dist="38100" dir="2700000" algn="tl">
                    <a:srgbClr val="000000">
                      <a:alpha val="43137"/>
                    </a:srgbClr>
                  </a:outerShdw>
                </a:effectLst>
                <a:cs typeface="Calibri" panose="020F0502020204030204" pitchFamily="34" charset="0"/>
              </a:rPr>
              <a:t>Identifying the DHA Population</a:t>
            </a:r>
          </a:p>
        </p:txBody>
      </p:sp>
      <p:sp>
        <p:nvSpPr>
          <p:cNvPr id="133" name="Rectangle 43">
            <a:hlinkClick r:id="rId4" action="ppaction://hlinksldjump"/>
          </p:cNvPr>
          <p:cNvSpPr>
            <a:spLocks noChangeArrowheads="1"/>
          </p:cNvSpPr>
          <p:nvPr/>
        </p:nvSpPr>
        <p:spPr bwMode="auto">
          <a:xfrm>
            <a:off x="158419" y="1314450"/>
            <a:ext cx="2817750" cy="457200"/>
          </a:xfrm>
          <a:prstGeom prst="rect">
            <a:avLst/>
          </a:prstGeom>
          <a:solidFill>
            <a:srgbClr val="3366CC"/>
          </a:solidFill>
          <a:ln w="9525" algn="ctr">
            <a:solidFill>
              <a:schemeClr val="tx1"/>
            </a:solidFill>
            <a:miter lim="800000"/>
            <a:headEnd/>
            <a:tailEnd/>
          </a:ln>
          <a:effectLst/>
        </p:spPr>
        <p:txBody>
          <a:bodyPr anchor="ctr" anchorCtr="1"/>
          <a:lstStyle/>
          <a:p>
            <a:pPr>
              <a:lnSpc>
                <a:spcPct val="90000"/>
              </a:lnSpc>
              <a:spcBef>
                <a:spcPct val="30000"/>
              </a:spcBef>
              <a:buClr>
                <a:srgbClr val="000066"/>
              </a:buClr>
              <a:defRPr/>
            </a:pPr>
            <a:r>
              <a:rPr lang="en-US" sz="1400" u="sng" dirty="0">
                <a:solidFill>
                  <a:schemeClr val="bg1"/>
                </a:solidFill>
                <a:effectLst>
                  <a:outerShdw blurRad="38100" dist="38100" dir="2700000" algn="tl">
                    <a:srgbClr val="000000"/>
                  </a:outerShdw>
                </a:effectLst>
                <a:ea typeface="ＭＳ Ｐゴシック" pitchFamily="34" charset="-128"/>
                <a:cs typeface="Arial" charset="0"/>
              </a:rPr>
              <a:t>Pre-Deployment</a:t>
            </a:r>
          </a:p>
        </p:txBody>
      </p:sp>
      <p:sp>
        <p:nvSpPr>
          <p:cNvPr id="134" name="Rectangle 46">
            <a:hlinkClick r:id="" action="ppaction://noaction"/>
          </p:cNvPr>
          <p:cNvSpPr>
            <a:spLocks noChangeArrowheads="1"/>
          </p:cNvSpPr>
          <p:nvPr/>
        </p:nvSpPr>
        <p:spPr bwMode="auto">
          <a:xfrm>
            <a:off x="6176513" y="1314450"/>
            <a:ext cx="2781417" cy="457200"/>
          </a:xfrm>
          <a:prstGeom prst="rect">
            <a:avLst/>
          </a:prstGeom>
          <a:solidFill>
            <a:srgbClr val="3366CC"/>
          </a:solidFill>
          <a:ln w="9525" algn="ctr">
            <a:solidFill>
              <a:schemeClr val="tx1"/>
            </a:solidFill>
            <a:miter lim="800000"/>
            <a:headEnd/>
            <a:tailEnd/>
          </a:ln>
          <a:effectLst/>
        </p:spPr>
        <p:txBody>
          <a:bodyPr anchor="ctr" anchorCtr="1"/>
          <a:lstStyle/>
          <a:p>
            <a:pPr>
              <a:lnSpc>
                <a:spcPct val="90000"/>
              </a:lnSpc>
              <a:spcBef>
                <a:spcPct val="30000"/>
              </a:spcBef>
              <a:buClr>
                <a:srgbClr val="000066"/>
              </a:buClr>
              <a:defRPr/>
            </a:pPr>
            <a:r>
              <a:rPr lang="en-US" sz="1400" u="sng" dirty="0">
                <a:solidFill>
                  <a:schemeClr val="bg1"/>
                </a:solidFill>
                <a:effectLst>
                  <a:outerShdw blurRad="38100" dist="38100" dir="2700000" algn="tl">
                    <a:srgbClr val="000000"/>
                  </a:outerShdw>
                </a:effectLst>
                <a:ea typeface="ＭＳ Ｐゴシック" pitchFamily="34" charset="-128"/>
                <a:cs typeface="Arial" charset="0"/>
              </a:rPr>
              <a:t>ReDeployment</a:t>
            </a:r>
          </a:p>
        </p:txBody>
      </p:sp>
      <p:sp>
        <p:nvSpPr>
          <p:cNvPr id="136" name="TextBox 27"/>
          <p:cNvSpPr txBox="1">
            <a:spLocks noChangeArrowheads="1"/>
          </p:cNvSpPr>
          <p:nvPr/>
        </p:nvSpPr>
        <p:spPr bwMode="auto">
          <a:xfrm>
            <a:off x="507752" y="1781175"/>
            <a:ext cx="2209800" cy="307777"/>
          </a:xfrm>
          <a:prstGeom prst="rect">
            <a:avLst/>
          </a:prstGeom>
          <a:noFill/>
          <a:ln w="9525">
            <a:noFill/>
            <a:miter lim="800000"/>
            <a:headEnd/>
            <a:tailEnd/>
          </a:ln>
        </p:spPr>
        <p:txBody>
          <a:bodyPr wrap="square">
            <a:spAutoFit/>
          </a:bodyPr>
          <a:lstStyle/>
          <a:p>
            <a:pPr algn="ctr"/>
            <a:r>
              <a:rPr lang="en-US" sz="1400" b="1" dirty="0"/>
              <a:t>Parent Unit via Medical</a:t>
            </a:r>
          </a:p>
        </p:txBody>
      </p:sp>
      <p:sp>
        <p:nvSpPr>
          <p:cNvPr id="137" name="TextBox 29"/>
          <p:cNvSpPr txBox="1">
            <a:spLocks noChangeArrowheads="1"/>
          </p:cNvSpPr>
          <p:nvPr/>
        </p:nvSpPr>
        <p:spPr bwMode="auto">
          <a:xfrm>
            <a:off x="6432077" y="1771650"/>
            <a:ext cx="2083973" cy="307777"/>
          </a:xfrm>
          <a:prstGeom prst="rect">
            <a:avLst/>
          </a:prstGeom>
          <a:noFill/>
          <a:ln w="9525">
            <a:noFill/>
            <a:miter lim="800000"/>
            <a:headEnd/>
            <a:tailEnd/>
          </a:ln>
        </p:spPr>
        <p:txBody>
          <a:bodyPr wrap="square">
            <a:spAutoFit/>
          </a:bodyPr>
          <a:lstStyle/>
          <a:p>
            <a:pPr algn="ctr"/>
            <a:r>
              <a:rPr lang="en-US" sz="1400" b="1" dirty="0"/>
              <a:t>Completed PDHA</a:t>
            </a:r>
          </a:p>
        </p:txBody>
      </p:sp>
      <p:cxnSp>
        <p:nvCxnSpPr>
          <p:cNvPr id="140" name="Straight Arrow Connector 139"/>
          <p:cNvCxnSpPr/>
          <p:nvPr/>
        </p:nvCxnSpPr>
        <p:spPr>
          <a:xfrm flipH="1">
            <a:off x="7326654" y="2215222"/>
            <a:ext cx="584392" cy="7097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1" name="TextBox 63"/>
          <p:cNvSpPr txBox="1">
            <a:spLocks noChangeArrowheads="1"/>
          </p:cNvSpPr>
          <p:nvPr/>
        </p:nvSpPr>
        <p:spPr bwMode="auto">
          <a:xfrm rot="2858091">
            <a:off x="1074299" y="2145252"/>
            <a:ext cx="1060450" cy="460375"/>
          </a:xfrm>
          <a:prstGeom prst="rect">
            <a:avLst/>
          </a:prstGeom>
          <a:noFill/>
          <a:ln w="9525">
            <a:noFill/>
            <a:miter lim="800000"/>
            <a:headEnd/>
            <a:tailEnd/>
          </a:ln>
        </p:spPr>
        <p:txBody>
          <a:bodyPr wrap="none">
            <a:spAutoFit/>
          </a:bodyPr>
          <a:lstStyle/>
          <a:p>
            <a:pPr algn="ctr"/>
            <a:r>
              <a:rPr lang="en-US" sz="1200" dirty="0">
                <a:latin typeface="Calibri" pitchFamily="34" charset="0"/>
              </a:rPr>
              <a:t>Manual</a:t>
            </a:r>
          </a:p>
          <a:p>
            <a:pPr algn="ctr"/>
            <a:r>
              <a:rPr lang="en-US" sz="1200" dirty="0">
                <a:latin typeface="Calibri" pitchFamily="34" charset="0"/>
              </a:rPr>
              <a:t>Self-Identified</a:t>
            </a:r>
          </a:p>
        </p:txBody>
      </p:sp>
      <p:sp>
        <p:nvSpPr>
          <p:cNvPr id="142" name="TextBox 69"/>
          <p:cNvSpPr txBox="1">
            <a:spLocks noChangeArrowheads="1"/>
          </p:cNvSpPr>
          <p:nvPr/>
        </p:nvSpPr>
        <p:spPr bwMode="auto">
          <a:xfrm rot="18640609">
            <a:off x="6851641" y="2026616"/>
            <a:ext cx="1041400" cy="646112"/>
          </a:xfrm>
          <a:prstGeom prst="rect">
            <a:avLst/>
          </a:prstGeom>
          <a:noFill/>
          <a:ln w="9525">
            <a:noFill/>
            <a:miter lim="800000"/>
            <a:headEnd/>
            <a:tailEnd/>
          </a:ln>
        </p:spPr>
        <p:txBody>
          <a:bodyPr>
            <a:spAutoFit/>
          </a:bodyPr>
          <a:lstStyle/>
          <a:p>
            <a:pPr algn="ctr"/>
            <a:r>
              <a:rPr lang="en-US" sz="1200" b="1" dirty="0">
                <a:latin typeface="Calibri" pitchFamily="34" charset="0"/>
              </a:rPr>
              <a:t> Self- Identified</a:t>
            </a:r>
            <a:br>
              <a:rPr lang="en-US" sz="1200" b="1" dirty="0">
                <a:latin typeface="Calibri" pitchFamily="34" charset="0"/>
              </a:rPr>
            </a:br>
            <a:r>
              <a:rPr lang="en-US" sz="1200" b="1" dirty="0">
                <a:latin typeface="Calibri" pitchFamily="34" charset="0"/>
              </a:rPr>
              <a:t>Automated</a:t>
            </a:r>
          </a:p>
        </p:txBody>
      </p:sp>
      <p:sp>
        <p:nvSpPr>
          <p:cNvPr id="144" name="TextBox 27"/>
          <p:cNvSpPr txBox="1">
            <a:spLocks noChangeArrowheads="1"/>
          </p:cNvSpPr>
          <p:nvPr/>
        </p:nvSpPr>
        <p:spPr bwMode="auto">
          <a:xfrm>
            <a:off x="3464914" y="1771587"/>
            <a:ext cx="2224307" cy="523220"/>
          </a:xfrm>
          <a:prstGeom prst="rect">
            <a:avLst/>
          </a:prstGeom>
          <a:noFill/>
          <a:ln w="9525">
            <a:noFill/>
            <a:miter lim="800000"/>
            <a:headEnd/>
            <a:tailEnd/>
          </a:ln>
        </p:spPr>
        <p:txBody>
          <a:bodyPr wrap="square">
            <a:spAutoFit/>
          </a:bodyPr>
          <a:lstStyle/>
          <a:p>
            <a:pPr algn="ctr"/>
            <a:r>
              <a:rPr lang="en-US" sz="1400" dirty="0"/>
              <a:t>NFAAS  </a:t>
            </a:r>
          </a:p>
          <a:p>
            <a:pPr algn="ctr"/>
            <a:endParaRPr lang="en-US" sz="1400" dirty="0"/>
          </a:p>
        </p:txBody>
      </p:sp>
      <p:sp>
        <p:nvSpPr>
          <p:cNvPr id="145" name="TextBox 63"/>
          <p:cNvSpPr txBox="1">
            <a:spLocks noChangeArrowheads="1"/>
          </p:cNvSpPr>
          <p:nvPr/>
        </p:nvSpPr>
        <p:spPr bwMode="auto">
          <a:xfrm rot="3053909">
            <a:off x="4126070" y="2077101"/>
            <a:ext cx="978181" cy="461962"/>
          </a:xfrm>
          <a:prstGeom prst="rect">
            <a:avLst/>
          </a:prstGeom>
          <a:noFill/>
          <a:ln w="9525">
            <a:noFill/>
            <a:miter lim="800000"/>
            <a:headEnd/>
            <a:tailEnd/>
          </a:ln>
        </p:spPr>
        <p:txBody>
          <a:bodyPr wrap="square">
            <a:spAutoFit/>
          </a:bodyPr>
          <a:lstStyle/>
          <a:p>
            <a:pPr algn="ctr"/>
            <a:r>
              <a:rPr lang="en-US" sz="1200" dirty="0">
                <a:latin typeface="Calibri" pitchFamily="34" charset="0"/>
              </a:rPr>
              <a:t>Semi-</a:t>
            </a:r>
          </a:p>
          <a:p>
            <a:pPr algn="ctr"/>
            <a:r>
              <a:rPr lang="en-US" sz="1200" dirty="0">
                <a:latin typeface="Calibri" pitchFamily="34" charset="0"/>
              </a:rPr>
              <a:t>Automated</a:t>
            </a:r>
          </a:p>
        </p:txBody>
      </p:sp>
      <p:cxnSp>
        <p:nvCxnSpPr>
          <p:cNvPr id="147" name="Straight Arrow Connector 146"/>
          <p:cNvCxnSpPr>
            <a:cxnSpLocks/>
          </p:cNvCxnSpPr>
          <p:nvPr/>
        </p:nvCxnSpPr>
        <p:spPr>
          <a:xfrm>
            <a:off x="4127444" y="2088952"/>
            <a:ext cx="649276" cy="829310"/>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1119679" y="2167249"/>
            <a:ext cx="668587" cy="767337"/>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3" name="Rectangle 43">
            <a:hlinkClick r:id="rId4" action="ppaction://hlinksldjump"/>
          </p:cNvPr>
          <p:cNvSpPr>
            <a:spLocks noChangeArrowheads="1"/>
          </p:cNvSpPr>
          <p:nvPr/>
        </p:nvSpPr>
        <p:spPr bwMode="auto">
          <a:xfrm>
            <a:off x="3174585" y="1314450"/>
            <a:ext cx="2803512" cy="457200"/>
          </a:xfrm>
          <a:prstGeom prst="rect">
            <a:avLst/>
          </a:prstGeom>
          <a:solidFill>
            <a:srgbClr val="3366CC"/>
          </a:solidFill>
          <a:ln w="9525" algn="ctr">
            <a:solidFill>
              <a:schemeClr val="tx1"/>
            </a:solidFill>
            <a:miter lim="800000"/>
            <a:headEnd/>
            <a:tailEnd/>
          </a:ln>
          <a:effectLst/>
        </p:spPr>
        <p:txBody>
          <a:bodyPr anchor="ctr" anchorCtr="1"/>
          <a:lstStyle/>
          <a:p>
            <a:pPr>
              <a:lnSpc>
                <a:spcPct val="90000"/>
              </a:lnSpc>
              <a:spcBef>
                <a:spcPct val="30000"/>
              </a:spcBef>
              <a:buClr>
                <a:srgbClr val="000066"/>
              </a:buClr>
              <a:defRPr/>
            </a:pPr>
            <a:r>
              <a:rPr lang="en-US" sz="1400" u="sng" dirty="0">
                <a:solidFill>
                  <a:schemeClr val="bg1"/>
                </a:solidFill>
                <a:effectLst>
                  <a:outerShdw blurRad="38100" dist="38100" dir="2700000" algn="tl">
                    <a:srgbClr val="000000"/>
                  </a:outerShdw>
                </a:effectLst>
                <a:ea typeface="ＭＳ Ｐゴシック" pitchFamily="34" charset="-128"/>
                <a:cs typeface="Arial" charset="0"/>
              </a:rPr>
              <a:t>Deployed</a:t>
            </a:r>
          </a:p>
        </p:txBody>
      </p:sp>
      <p:sp>
        <p:nvSpPr>
          <p:cNvPr id="2" name="Slide Number Placeholder 1"/>
          <p:cNvSpPr>
            <a:spLocks noGrp="1"/>
          </p:cNvSpPr>
          <p:nvPr>
            <p:ph type="sldNum" sz="quarter" idx="11"/>
          </p:nvPr>
        </p:nvSpPr>
        <p:spPr/>
        <p:txBody>
          <a:bodyPr/>
          <a:lstStyle/>
          <a:p>
            <a:pPr>
              <a:defRPr/>
            </a:pPr>
            <a:fld id="{3412B319-6C18-4850-85B2-82DBED2EB12E}" type="slidenum">
              <a:rPr lang="en-US" smtClean="0"/>
              <a:pPr>
                <a:defRPr/>
              </a:pPr>
              <a:t>15</a:t>
            </a:fld>
            <a:endParaRPr lang="en-US" dirty="0"/>
          </a:p>
        </p:txBody>
      </p:sp>
      <p:sp>
        <p:nvSpPr>
          <p:cNvPr id="40" name="TextBox 67"/>
          <p:cNvSpPr txBox="1">
            <a:spLocks noChangeArrowheads="1"/>
          </p:cNvSpPr>
          <p:nvPr/>
        </p:nvSpPr>
        <p:spPr bwMode="auto">
          <a:xfrm>
            <a:off x="326629" y="3495726"/>
            <a:ext cx="1489763" cy="276999"/>
          </a:xfrm>
          <a:prstGeom prst="rect">
            <a:avLst/>
          </a:prstGeom>
          <a:noFill/>
          <a:ln w="9525">
            <a:noFill/>
            <a:miter lim="800000"/>
            <a:headEnd/>
            <a:tailEnd/>
          </a:ln>
        </p:spPr>
        <p:txBody>
          <a:bodyPr wrap="square">
            <a:spAutoFit/>
          </a:bodyPr>
          <a:lstStyle/>
          <a:p>
            <a:r>
              <a:rPr lang="en-US" sz="1200" dirty="0">
                <a:latin typeface="Calibri" pitchFamily="34" charset="0"/>
              </a:rPr>
              <a:t>Name &amp; Last 4 SSN</a:t>
            </a:r>
          </a:p>
        </p:txBody>
      </p:sp>
      <p:sp>
        <p:nvSpPr>
          <p:cNvPr id="52" name="Right Arrow 51"/>
          <p:cNvSpPr/>
          <p:nvPr/>
        </p:nvSpPr>
        <p:spPr>
          <a:xfrm rot="870706">
            <a:off x="2725774" y="3631020"/>
            <a:ext cx="693982" cy="1539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TextBox 22"/>
          <p:cNvSpPr txBox="1"/>
          <p:nvPr/>
        </p:nvSpPr>
        <p:spPr>
          <a:xfrm>
            <a:off x="3886200" y="6405566"/>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Tree>
    <p:extLst>
      <p:ext uri="{BB962C8B-B14F-4D97-AF65-F5344CB8AC3E}">
        <p14:creationId xmlns:p14="http://schemas.microsoft.com/office/powerpoint/2010/main" val="188266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228600"/>
            <a:ext cx="9143999" cy="526319"/>
          </a:xfrm>
          <a:prstGeom prst="rect">
            <a:avLst/>
          </a:prstGeom>
        </p:spPr>
        <p:txBody>
          <a:bodyPr/>
          <a:lstStyle/>
          <a:p>
            <a:pPr algn="ctr" fontAlgn="auto">
              <a:spcBef>
                <a:spcPct val="20000"/>
              </a:spcBef>
              <a:spcAft>
                <a:spcPts val="0"/>
              </a:spcAft>
              <a:buFont typeface="Arial" pitchFamily="34" charset="0"/>
              <a:buNone/>
              <a:defRPr/>
            </a:pPr>
            <a:r>
              <a:rPr lang="en-US" sz="2800" i="0" dirty="0">
                <a:solidFill>
                  <a:srgbClr val="002060"/>
                </a:solidFill>
                <a:effectLst>
                  <a:outerShdw blurRad="38100" dist="38100" dir="2700000" algn="tl">
                    <a:srgbClr val="000000">
                      <a:alpha val="43137"/>
                    </a:srgbClr>
                  </a:outerShdw>
                </a:effectLst>
                <a:latin typeface="+mj-lt"/>
              </a:rPr>
              <a:t>Program Challenges</a:t>
            </a:r>
            <a:r>
              <a:rPr lang="en-US" sz="2800" b="1" i="0" dirty="0">
                <a:solidFill>
                  <a:srgbClr val="002060"/>
                </a:solidFill>
                <a:effectLst>
                  <a:outerShdw blurRad="38100" dist="38100" dir="2700000" algn="tl">
                    <a:srgbClr val="000000">
                      <a:alpha val="43137"/>
                    </a:srgbClr>
                  </a:outerShdw>
                </a:effectLst>
                <a:latin typeface="+mj-lt"/>
                <a:ea typeface="+mn-ea"/>
              </a:rPr>
              <a:t> </a:t>
            </a:r>
          </a:p>
        </p:txBody>
      </p:sp>
      <p:sp>
        <p:nvSpPr>
          <p:cNvPr id="6" name="Subtitle 2"/>
          <p:cNvSpPr txBox="1">
            <a:spLocks/>
          </p:cNvSpPr>
          <p:nvPr/>
        </p:nvSpPr>
        <p:spPr>
          <a:xfrm>
            <a:off x="850609" y="1397974"/>
            <a:ext cx="7442811" cy="4897314"/>
          </a:xfrm>
          <a:prstGeom prst="rect">
            <a:avLst/>
          </a:prstGeom>
        </p:spPr>
        <p:txBody>
          <a:bodyPr/>
          <a:lstStyle/>
          <a:p>
            <a:pPr marL="228600" lvl="1" indent="-228600" eaLnBrk="0" hangingPunct="0">
              <a:spcBef>
                <a:spcPts val="725"/>
              </a:spcBef>
              <a:spcAft>
                <a:spcPts val="725"/>
              </a:spcAft>
              <a:buClr>
                <a:schemeClr val="tx1"/>
              </a:buClr>
              <a:buFont typeface="Arial" pitchFamily="34" charset="0"/>
              <a:buChar char="•"/>
              <a:defRPr/>
            </a:pPr>
            <a:r>
              <a:rPr lang="en-US" sz="1600" b="1" i="0" kern="0" dirty="0">
                <a:solidFill>
                  <a:srgbClr val="002060"/>
                </a:solidFill>
              </a:rPr>
              <a:t>No </a:t>
            </a:r>
            <a:r>
              <a:rPr lang="en-US" sz="1600" i="0" kern="0" dirty="0">
                <a:solidFill>
                  <a:srgbClr val="002060"/>
                </a:solidFill>
              </a:rPr>
              <a:t>automated pay and personnel integrated system for deployment health assessment accounting. </a:t>
            </a:r>
            <a:endParaRPr lang="en-US" sz="1600" b="1" i="0" kern="0" dirty="0">
              <a:solidFill>
                <a:srgbClr val="002060"/>
              </a:solidFill>
            </a:endParaRPr>
          </a:p>
          <a:p>
            <a:pPr marL="228600" lvl="1" indent="-228600" eaLnBrk="0" hangingPunct="0">
              <a:spcBef>
                <a:spcPts val="725"/>
              </a:spcBef>
              <a:spcAft>
                <a:spcPts val="725"/>
              </a:spcAft>
              <a:buClr>
                <a:schemeClr val="tx1"/>
              </a:buClr>
              <a:buFont typeface="Arial" pitchFamily="34" charset="0"/>
              <a:buChar char="•"/>
              <a:defRPr/>
            </a:pPr>
            <a:r>
              <a:rPr lang="en-US" sz="1600" b="1" i="0" kern="0" dirty="0">
                <a:solidFill>
                  <a:srgbClr val="002060"/>
                </a:solidFill>
              </a:rPr>
              <a:t>MRRS user error - incomplete deployment data; deployment events with unmet DHA criteria</a:t>
            </a:r>
            <a:r>
              <a:rPr lang="en-US" sz="1600" i="0" kern="0" dirty="0">
                <a:solidFill>
                  <a:srgbClr val="002060"/>
                </a:solidFill>
              </a:rPr>
              <a:t>; duplicate deployment events; manual entries of DHA completion dates.</a:t>
            </a:r>
          </a:p>
          <a:p>
            <a:pPr marL="228600" lvl="1" indent="-228600" eaLnBrk="0" hangingPunct="0">
              <a:spcBef>
                <a:spcPts val="725"/>
              </a:spcBef>
              <a:spcAft>
                <a:spcPts val="725"/>
              </a:spcAft>
              <a:buClr>
                <a:schemeClr val="tx1"/>
              </a:buClr>
              <a:buFont typeface="Arial" pitchFamily="34" charset="0"/>
              <a:buChar char="•"/>
              <a:defRPr/>
            </a:pPr>
            <a:r>
              <a:rPr lang="en-US" sz="1600" i="0" kern="0" dirty="0">
                <a:solidFill>
                  <a:srgbClr val="002060"/>
                </a:solidFill>
              </a:rPr>
              <a:t>Lack of maintenance of deployment information in MRRS – orders cancelled or modified; Not exempting for PDHA/PDHRA when SM remained in enduring location; SM deployed again. </a:t>
            </a:r>
          </a:p>
          <a:p>
            <a:pPr marL="228600" lvl="1" indent="-228600" eaLnBrk="0" hangingPunct="0">
              <a:spcBef>
                <a:spcPts val="725"/>
              </a:spcBef>
              <a:spcAft>
                <a:spcPts val="725"/>
              </a:spcAft>
              <a:buClr>
                <a:schemeClr val="tx1"/>
              </a:buClr>
              <a:buFont typeface="Arial" pitchFamily="34" charset="0"/>
              <a:buChar char="•"/>
              <a:defRPr/>
            </a:pPr>
            <a:r>
              <a:rPr lang="en-US" sz="1600" i="0" kern="0" dirty="0">
                <a:solidFill>
                  <a:srgbClr val="002060"/>
                </a:solidFill>
              </a:rPr>
              <a:t>Lack of knowledge of staff that provide DHA support.</a:t>
            </a:r>
            <a:endParaRPr lang="en-US" sz="1600" b="1" i="0" kern="0" dirty="0">
              <a:solidFill>
                <a:srgbClr val="002060"/>
              </a:solidFill>
            </a:endParaRPr>
          </a:p>
          <a:p>
            <a:pPr marL="228600" lvl="1" indent="-228600" eaLnBrk="0" hangingPunct="0">
              <a:spcBef>
                <a:spcPts val="725"/>
              </a:spcBef>
              <a:spcAft>
                <a:spcPts val="725"/>
              </a:spcAft>
              <a:buClr>
                <a:schemeClr val="tx1"/>
              </a:buClr>
              <a:buFont typeface="Arial" pitchFamily="34" charset="0"/>
              <a:buChar char="•"/>
              <a:defRPr/>
            </a:pPr>
            <a:r>
              <a:rPr lang="en-US" sz="1600" i="0" kern="0" dirty="0">
                <a:solidFill>
                  <a:srgbClr val="002060"/>
                </a:solidFill>
              </a:rPr>
              <a:t>Gun decking of DHA completion.</a:t>
            </a:r>
            <a:r>
              <a:rPr lang="en-US" sz="1600" b="1" i="0" kern="0" dirty="0">
                <a:solidFill>
                  <a:srgbClr val="002060"/>
                </a:solidFill>
              </a:rPr>
              <a:t> </a:t>
            </a:r>
          </a:p>
          <a:p>
            <a:pPr marL="228600" lvl="1" indent="-228600" eaLnBrk="0" hangingPunct="0">
              <a:spcBef>
                <a:spcPts val="725"/>
              </a:spcBef>
              <a:spcAft>
                <a:spcPts val="725"/>
              </a:spcAft>
              <a:buClr>
                <a:schemeClr val="tx1"/>
              </a:buClr>
              <a:buFont typeface="Arial" pitchFamily="34" charset="0"/>
              <a:buChar char="•"/>
              <a:defRPr/>
            </a:pPr>
            <a:r>
              <a:rPr lang="en-US" sz="1600" i="0" kern="0" dirty="0">
                <a:solidFill>
                  <a:srgbClr val="002060"/>
                </a:solidFill>
              </a:rPr>
              <a:t>MRRS and NFAAS PDHA/PDHRA due and overdue notification being ignored by SM.</a:t>
            </a:r>
            <a:endParaRPr lang="en-US" sz="1600" b="1" i="0" kern="0" dirty="0">
              <a:solidFill>
                <a:srgbClr val="002060"/>
              </a:solidFill>
            </a:endParaRPr>
          </a:p>
          <a:p>
            <a:pPr marL="228600" lvl="1" indent="-228600" eaLnBrk="0" hangingPunct="0">
              <a:spcBef>
                <a:spcPts val="725"/>
              </a:spcBef>
              <a:spcAft>
                <a:spcPts val="725"/>
              </a:spcAft>
              <a:buClr>
                <a:schemeClr val="tx1"/>
              </a:buClr>
              <a:buFont typeface="Arial" pitchFamily="34" charset="0"/>
              <a:buChar char="•"/>
              <a:defRPr/>
            </a:pPr>
            <a:r>
              <a:rPr lang="en-US" sz="1600" i="0" kern="0" dirty="0">
                <a:solidFill>
                  <a:srgbClr val="002060"/>
                </a:solidFill>
              </a:rPr>
              <a:t>Service member completing the wrong form and medical provider certifying the wrong form or all uncertified forms.</a:t>
            </a:r>
            <a:endParaRPr lang="en-US" sz="1600" b="1" i="0" kern="0" dirty="0">
              <a:solidFill>
                <a:srgbClr val="002060"/>
              </a:solidFill>
              <a:latin typeface="+mn-lt"/>
            </a:endParaRPr>
          </a:p>
        </p:txBody>
      </p:sp>
      <p:sp>
        <p:nvSpPr>
          <p:cNvPr id="3" name="Slide Number Placeholder 2"/>
          <p:cNvSpPr>
            <a:spLocks noGrp="1"/>
          </p:cNvSpPr>
          <p:nvPr>
            <p:ph type="sldNum" sz="quarter" idx="11"/>
          </p:nvPr>
        </p:nvSpPr>
        <p:spPr/>
        <p:txBody>
          <a:bodyPr/>
          <a:lstStyle/>
          <a:p>
            <a:pPr>
              <a:defRPr/>
            </a:pPr>
            <a:fld id="{3412B319-6C18-4850-85B2-82DBED2EB12E}" type="slidenum">
              <a:rPr lang="en-US" smtClean="0"/>
              <a:pPr>
                <a:defRPr/>
              </a:pPr>
              <a:t>16</a:t>
            </a:fld>
            <a:endParaRPr lang="en-US" dirty="0"/>
          </a:p>
        </p:txBody>
      </p:sp>
      <p:sp>
        <p:nvSpPr>
          <p:cNvPr id="7" name="TextBox 6"/>
          <p:cNvSpPr txBox="1"/>
          <p:nvPr/>
        </p:nvSpPr>
        <p:spPr>
          <a:xfrm>
            <a:off x="3886200" y="6352401"/>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Tree>
    <p:extLst>
      <p:ext uri="{BB962C8B-B14F-4D97-AF65-F5344CB8AC3E}">
        <p14:creationId xmlns:p14="http://schemas.microsoft.com/office/powerpoint/2010/main" val="366544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8599" y="1274885"/>
            <a:ext cx="8704385" cy="5138479"/>
          </a:xfrm>
          <a:prstGeom prst="rect">
            <a:avLst/>
          </a:prstGeom>
        </p:spPr>
      </p:pic>
      <p:sp>
        <p:nvSpPr>
          <p:cNvPr id="5" name="Subtitle 2"/>
          <p:cNvSpPr txBox="1">
            <a:spLocks/>
          </p:cNvSpPr>
          <p:nvPr/>
        </p:nvSpPr>
        <p:spPr>
          <a:xfrm>
            <a:off x="0" y="237068"/>
            <a:ext cx="9143999" cy="510274"/>
          </a:xfrm>
          <a:prstGeom prst="rect">
            <a:avLst/>
          </a:prstGeom>
        </p:spPr>
        <p:txBody>
          <a:bodyPr/>
          <a:lstStyle/>
          <a:p>
            <a:pPr algn="ctr" fontAlgn="auto">
              <a:spcBef>
                <a:spcPct val="20000"/>
              </a:spcBef>
              <a:spcAft>
                <a:spcPts val="0"/>
              </a:spcAft>
              <a:buFont typeface="Arial" pitchFamily="34" charset="0"/>
              <a:buNone/>
              <a:defRPr/>
            </a:pPr>
            <a:r>
              <a:rPr lang="en-US" sz="2800" b="1" i="0" dirty="0">
                <a:solidFill>
                  <a:srgbClr val="002060"/>
                </a:solidFill>
                <a:effectLst>
                  <a:outerShdw blurRad="38100" dist="38100" dir="2700000" algn="tl">
                    <a:srgbClr val="000000">
                      <a:alpha val="43137"/>
                    </a:srgbClr>
                  </a:outerShdw>
                </a:effectLst>
                <a:latin typeface="+mj-lt"/>
              </a:rPr>
              <a:t>Deploy Tab Functions</a:t>
            </a:r>
          </a:p>
        </p:txBody>
      </p:sp>
      <p:sp>
        <p:nvSpPr>
          <p:cNvPr id="3" name="Slide Number Placeholder 2"/>
          <p:cNvSpPr>
            <a:spLocks noGrp="1"/>
          </p:cNvSpPr>
          <p:nvPr>
            <p:ph type="sldNum" sz="quarter" idx="11"/>
          </p:nvPr>
        </p:nvSpPr>
        <p:spPr/>
        <p:txBody>
          <a:bodyPr/>
          <a:lstStyle/>
          <a:p>
            <a:pPr>
              <a:defRPr/>
            </a:pPr>
            <a:fld id="{3412B319-6C18-4850-85B2-82DBED2EB12E}" type="slidenum">
              <a:rPr lang="en-US" smtClean="0"/>
              <a:pPr>
                <a:defRPr/>
              </a:pPr>
              <a:t>17</a:t>
            </a:fld>
            <a:endParaRPr lang="en-US" dirty="0"/>
          </a:p>
        </p:txBody>
      </p:sp>
      <p:sp>
        <p:nvSpPr>
          <p:cNvPr id="7" name="TextBox 6"/>
          <p:cNvSpPr txBox="1"/>
          <p:nvPr/>
        </p:nvSpPr>
        <p:spPr>
          <a:xfrm>
            <a:off x="3886200" y="6413364"/>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
        <p:nvSpPr>
          <p:cNvPr id="4" name="Right Arrow 3"/>
          <p:cNvSpPr/>
          <p:nvPr/>
        </p:nvSpPr>
        <p:spPr bwMode="auto">
          <a:xfrm>
            <a:off x="2558562" y="3182397"/>
            <a:ext cx="443801" cy="193849"/>
          </a:xfrm>
          <a:prstGeom prst="rightArrow">
            <a:avLst/>
          </a:prstGeom>
          <a:solidFill>
            <a:srgbClr val="FF0000"/>
          </a:solidFill>
          <a:ln>
            <a:solidFill>
              <a:schemeClr val="tx1"/>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
        <p:nvSpPr>
          <p:cNvPr id="9" name="Right Arrow 8"/>
          <p:cNvSpPr/>
          <p:nvPr/>
        </p:nvSpPr>
        <p:spPr bwMode="auto">
          <a:xfrm>
            <a:off x="7121770" y="2298560"/>
            <a:ext cx="483576" cy="189663"/>
          </a:xfrm>
          <a:prstGeom prst="rightArrow">
            <a:avLst/>
          </a:prstGeom>
          <a:solidFill>
            <a:srgbClr val="FF0000"/>
          </a:solidFill>
          <a:ln>
            <a:solidFill>
              <a:schemeClr val="tx1"/>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29340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606800" y="3259667"/>
            <a:ext cx="5452466" cy="3135069"/>
          </a:xfrm>
          <a:prstGeom prst="rect">
            <a:avLst/>
          </a:prstGeom>
          <a:ln>
            <a:solidFill>
              <a:schemeClr val="tx1"/>
            </a:solidFill>
          </a:ln>
        </p:spPr>
      </p:pic>
      <p:sp>
        <p:nvSpPr>
          <p:cNvPr id="5" name="Subtitle 2"/>
          <p:cNvSpPr txBox="1">
            <a:spLocks/>
          </p:cNvSpPr>
          <p:nvPr/>
        </p:nvSpPr>
        <p:spPr>
          <a:xfrm>
            <a:off x="1180495" y="228599"/>
            <a:ext cx="6795104" cy="563928"/>
          </a:xfrm>
          <a:prstGeom prst="rect">
            <a:avLst/>
          </a:prstGeom>
        </p:spPr>
        <p:txBody>
          <a:bodyPr/>
          <a:lstStyle/>
          <a:p>
            <a:pPr algn="ctr" fontAlgn="auto">
              <a:spcBef>
                <a:spcPct val="20000"/>
              </a:spcBef>
              <a:spcAft>
                <a:spcPts val="0"/>
              </a:spcAft>
              <a:buFont typeface="Arial" pitchFamily="34" charset="0"/>
              <a:buNone/>
              <a:defRPr/>
            </a:pPr>
            <a:r>
              <a:rPr lang="en-US" sz="2800" b="1" i="0" dirty="0">
                <a:solidFill>
                  <a:srgbClr val="002060"/>
                </a:solidFill>
                <a:effectLst>
                  <a:outerShdw blurRad="38100" dist="38100" dir="2700000" algn="tl">
                    <a:srgbClr val="000000">
                      <a:alpha val="43137"/>
                    </a:srgbClr>
                  </a:outerShdw>
                </a:effectLst>
                <a:latin typeface="+mj-lt"/>
              </a:rPr>
              <a:t>MEU Deployment </a:t>
            </a:r>
            <a:r>
              <a:rPr lang="en-US" sz="2800" i="0" dirty="0">
                <a:solidFill>
                  <a:srgbClr val="002060"/>
                </a:solidFill>
                <a:effectLst>
                  <a:outerShdw blurRad="38100" dist="38100" dir="2700000" algn="tl">
                    <a:srgbClr val="000000">
                      <a:alpha val="43137"/>
                    </a:srgbClr>
                  </a:outerShdw>
                </a:effectLst>
                <a:latin typeface="+mj-lt"/>
              </a:rPr>
              <a:t>w/ Overdue PDHA</a:t>
            </a:r>
            <a:endParaRPr lang="en-US" sz="2800" b="1" i="0" dirty="0">
              <a:solidFill>
                <a:srgbClr val="002060"/>
              </a:solidFill>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1"/>
          </p:nvPr>
        </p:nvSpPr>
        <p:spPr/>
        <p:txBody>
          <a:bodyPr/>
          <a:lstStyle/>
          <a:p>
            <a:pPr>
              <a:defRPr/>
            </a:pPr>
            <a:fld id="{3412B319-6C18-4850-85B2-82DBED2EB12E}" type="slidenum">
              <a:rPr lang="en-US" smtClean="0"/>
              <a:pPr>
                <a:defRPr/>
              </a:pPr>
              <a:t>18</a:t>
            </a:fld>
            <a:endParaRPr lang="en-US" dirty="0"/>
          </a:p>
        </p:txBody>
      </p:sp>
      <p:sp>
        <p:nvSpPr>
          <p:cNvPr id="7" name="TextBox 6"/>
          <p:cNvSpPr txBox="1"/>
          <p:nvPr/>
        </p:nvSpPr>
        <p:spPr>
          <a:xfrm>
            <a:off x="3886200" y="6394736"/>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pic>
        <p:nvPicPr>
          <p:cNvPr id="6" name="Picture 5"/>
          <p:cNvPicPr>
            <a:picLocks noChangeAspect="1"/>
          </p:cNvPicPr>
          <p:nvPr/>
        </p:nvPicPr>
        <p:blipFill>
          <a:blip r:embed="rId4"/>
          <a:stretch>
            <a:fillRect/>
          </a:stretch>
        </p:blipFill>
        <p:spPr>
          <a:xfrm>
            <a:off x="-1" y="1168400"/>
            <a:ext cx="5554133" cy="3056467"/>
          </a:xfrm>
          <a:prstGeom prst="rect">
            <a:avLst/>
          </a:prstGeom>
          <a:ln w="19050">
            <a:solidFill>
              <a:srgbClr val="FF0000"/>
            </a:solidFill>
          </a:ln>
        </p:spPr>
      </p:pic>
      <p:sp>
        <p:nvSpPr>
          <p:cNvPr id="9" name="Right Arrow 8"/>
          <p:cNvSpPr/>
          <p:nvPr/>
        </p:nvSpPr>
        <p:spPr bwMode="auto">
          <a:xfrm>
            <a:off x="4398432" y="3616476"/>
            <a:ext cx="359229" cy="179831"/>
          </a:xfrm>
          <a:prstGeom prst="rightArrow">
            <a:avLst/>
          </a:prstGeom>
          <a:solidFill>
            <a:srgbClr val="FF0000"/>
          </a:solidFill>
          <a:ln>
            <a:solidFill>
              <a:schemeClr val="tx1"/>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
        <p:nvSpPr>
          <p:cNvPr id="10" name="Right Arrow 9"/>
          <p:cNvSpPr/>
          <p:nvPr/>
        </p:nvSpPr>
        <p:spPr bwMode="auto">
          <a:xfrm>
            <a:off x="5194903" y="4310350"/>
            <a:ext cx="359229" cy="179831"/>
          </a:xfrm>
          <a:prstGeom prst="rightArrow">
            <a:avLst/>
          </a:prstGeom>
          <a:solidFill>
            <a:srgbClr val="FF0000"/>
          </a:solidFill>
          <a:ln>
            <a:solidFill>
              <a:schemeClr val="tx1"/>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882261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82448" y="3285067"/>
            <a:ext cx="6161552" cy="3126603"/>
          </a:xfrm>
          <a:prstGeom prst="rect">
            <a:avLst/>
          </a:prstGeom>
        </p:spPr>
      </p:pic>
      <p:sp>
        <p:nvSpPr>
          <p:cNvPr id="5" name="Subtitle 2"/>
          <p:cNvSpPr txBox="1">
            <a:spLocks/>
          </p:cNvSpPr>
          <p:nvPr/>
        </p:nvSpPr>
        <p:spPr>
          <a:xfrm>
            <a:off x="1629234" y="231939"/>
            <a:ext cx="5904411" cy="640128"/>
          </a:xfrm>
          <a:prstGeom prst="rect">
            <a:avLst/>
          </a:prstGeom>
        </p:spPr>
        <p:txBody>
          <a:bodyPr/>
          <a:lstStyle/>
          <a:p>
            <a:pPr algn="ctr" fontAlgn="auto">
              <a:spcBef>
                <a:spcPct val="20000"/>
              </a:spcBef>
              <a:spcAft>
                <a:spcPts val="0"/>
              </a:spcAft>
              <a:buFont typeface="Arial" pitchFamily="34" charset="0"/>
              <a:buNone/>
              <a:defRPr/>
            </a:pPr>
            <a:r>
              <a:rPr lang="en-US" sz="2800" i="0" dirty="0">
                <a:solidFill>
                  <a:srgbClr val="002060"/>
                </a:solidFill>
                <a:effectLst>
                  <a:outerShdw blurRad="38100" dist="38100" dir="2700000" algn="tl">
                    <a:srgbClr val="000000">
                      <a:alpha val="43137"/>
                    </a:srgbClr>
                  </a:outerShdw>
                </a:effectLst>
                <a:latin typeface="+mj-lt"/>
              </a:rPr>
              <a:t>PDHA/PDHRA Exemptions</a:t>
            </a:r>
            <a:endParaRPr lang="en-US" sz="2800" b="1" i="0" dirty="0">
              <a:solidFill>
                <a:srgbClr val="002060"/>
              </a:solidFill>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1"/>
          </p:nvPr>
        </p:nvSpPr>
        <p:spPr/>
        <p:txBody>
          <a:bodyPr/>
          <a:lstStyle/>
          <a:p>
            <a:pPr>
              <a:defRPr/>
            </a:pPr>
            <a:fld id="{3412B319-6C18-4850-85B2-82DBED2EB12E}" type="slidenum">
              <a:rPr lang="en-US" smtClean="0"/>
              <a:pPr>
                <a:defRPr/>
              </a:pPr>
              <a:t>19</a:t>
            </a:fld>
            <a:endParaRPr lang="en-US" dirty="0"/>
          </a:p>
        </p:txBody>
      </p:sp>
      <p:sp>
        <p:nvSpPr>
          <p:cNvPr id="7" name="TextBox 6"/>
          <p:cNvSpPr txBox="1"/>
          <p:nvPr/>
        </p:nvSpPr>
        <p:spPr>
          <a:xfrm>
            <a:off x="3886200" y="6411670"/>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
        <p:nvSpPr>
          <p:cNvPr id="8" name="Rectangle 7"/>
          <p:cNvSpPr/>
          <p:nvPr/>
        </p:nvSpPr>
        <p:spPr bwMode="auto">
          <a:xfrm>
            <a:off x="118533" y="1921933"/>
            <a:ext cx="1231296" cy="169334"/>
          </a:xfrm>
          <a:prstGeom prst="rect">
            <a:avLst/>
          </a:prstGeom>
          <a:ln>
            <a:solidFill>
              <a:schemeClr val="bg1"/>
            </a:solidFill>
            <a:headEnd type="none" w="med" len="med"/>
            <a:tailEnd type="triangl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Arial" charset="0"/>
              <a:cs typeface="Times New Roman" pitchFamily="18" charset="0"/>
            </a:endParaRPr>
          </a:p>
        </p:txBody>
      </p:sp>
      <p:sp>
        <p:nvSpPr>
          <p:cNvPr id="9" name="Rectangle 8"/>
          <p:cNvSpPr/>
          <p:nvPr/>
        </p:nvSpPr>
        <p:spPr bwMode="auto">
          <a:xfrm>
            <a:off x="270933" y="2074333"/>
            <a:ext cx="1231296" cy="169334"/>
          </a:xfrm>
          <a:prstGeom prst="rect">
            <a:avLst/>
          </a:prstGeom>
          <a:ln>
            <a:solidFill>
              <a:schemeClr val="bg1"/>
            </a:solidFill>
            <a:headEnd type="none" w="med" len="med"/>
            <a:tailEnd type="triangl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Arial" charset="0"/>
              <a:cs typeface="Times New Roman" pitchFamily="18" charset="0"/>
            </a:endParaRPr>
          </a:p>
        </p:txBody>
      </p:sp>
      <p:pic>
        <p:nvPicPr>
          <p:cNvPr id="2" name="Picture 1"/>
          <p:cNvPicPr>
            <a:picLocks noChangeAspect="1"/>
          </p:cNvPicPr>
          <p:nvPr/>
        </p:nvPicPr>
        <p:blipFill>
          <a:blip r:embed="rId4"/>
          <a:stretch>
            <a:fillRect/>
          </a:stretch>
        </p:blipFill>
        <p:spPr>
          <a:xfrm>
            <a:off x="-1" y="1185332"/>
            <a:ext cx="5875868" cy="2951204"/>
          </a:xfrm>
          <a:prstGeom prst="rect">
            <a:avLst/>
          </a:prstGeom>
          <a:ln w="19050">
            <a:solidFill>
              <a:srgbClr val="FF0000"/>
            </a:solidFill>
          </a:ln>
        </p:spPr>
      </p:pic>
      <p:sp>
        <p:nvSpPr>
          <p:cNvPr id="11" name="Right Arrow 10"/>
          <p:cNvSpPr/>
          <p:nvPr/>
        </p:nvSpPr>
        <p:spPr bwMode="auto">
          <a:xfrm>
            <a:off x="1713904" y="3369733"/>
            <a:ext cx="359229" cy="138707"/>
          </a:xfrm>
          <a:prstGeom prst="rightArrow">
            <a:avLst/>
          </a:prstGeom>
          <a:solidFill>
            <a:srgbClr val="FF0000"/>
          </a:solidFill>
          <a:ln>
            <a:solidFill>
              <a:schemeClr val="tx1"/>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
        <p:nvSpPr>
          <p:cNvPr id="12" name="Right Arrow 11"/>
          <p:cNvSpPr/>
          <p:nvPr/>
        </p:nvSpPr>
        <p:spPr bwMode="auto">
          <a:xfrm>
            <a:off x="6794500" y="5579533"/>
            <a:ext cx="359229" cy="121774"/>
          </a:xfrm>
          <a:prstGeom prst="rightArrow">
            <a:avLst/>
          </a:prstGeom>
          <a:solidFill>
            <a:srgbClr val="FF0000"/>
          </a:solidFill>
          <a:ln>
            <a:solidFill>
              <a:schemeClr val="tx1"/>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297228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524" y="1670785"/>
            <a:ext cx="7903535" cy="4401205"/>
          </a:xfrm>
          <a:prstGeom prst="rect">
            <a:avLst/>
          </a:prstGeom>
        </p:spPr>
        <p:txBody>
          <a:bodyPr wrap="square">
            <a:spAutoFit/>
          </a:bodyPr>
          <a:lstStyle/>
          <a:p>
            <a:pPr marL="274320" indent="-274320">
              <a:spcBef>
                <a:spcPts val="600"/>
              </a:spcBef>
              <a:spcAft>
                <a:spcPts val="600"/>
              </a:spcAft>
              <a:buClr>
                <a:schemeClr val="tx1"/>
              </a:buClr>
              <a:defRPr/>
            </a:pPr>
            <a:r>
              <a:rPr lang="en-US" sz="2000" b="1" kern="0" dirty="0">
                <a:solidFill>
                  <a:srgbClr val="000066"/>
                </a:solidFill>
                <a:latin typeface="+mn-lt"/>
              </a:rPr>
              <a:t>Deployment Health Assessments:</a:t>
            </a:r>
          </a:p>
          <a:p>
            <a:pPr marL="274320" indent="-274320">
              <a:spcBef>
                <a:spcPts val="600"/>
              </a:spcBef>
              <a:spcAft>
                <a:spcPts val="600"/>
              </a:spcAft>
              <a:buClr>
                <a:schemeClr val="tx1"/>
              </a:buClr>
              <a:defRPr/>
            </a:pPr>
            <a:r>
              <a:rPr lang="en-US" sz="2000" kern="0" dirty="0">
                <a:solidFill>
                  <a:srgbClr val="000066"/>
                </a:solidFill>
                <a:latin typeface="+mn-lt"/>
              </a:rPr>
              <a:t>	Congressionally mandated assessments used to screen Service members during all phases of their deployment, to identify physical and mental health concerns, and to facilitate appropriate care for identified issues.</a:t>
            </a:r>
          </a:p>
          <a:p>
            <a:pPr marL="274320" indent="-274320">
              <a:spcBef>
                <a:spcPct val="25000"/>
              </a:spcBef>
              <a:spcAft>
                <a:spcPct val="25000"/>
              </a:spcAft>
              <a:buClr>
                <a:schemeClr val="tx1"/>
              </a:buClr>
              <a:defRPr/>
            </a:pPr>
            <a:endParaRPr lang="en-US" sz="2000" b="1" kern="0" dirty="0">
              <a:solidFill>
                <a:srgbClr val="000066"/>
              </a:solidFill>
              <a:latin typeface="+mn-lt"/>
            </a:endParaRPr>
          </a:p>
          <a:p>
            <a:pPr marL="274320" indent="-274320">
              <a:spcBef>
                <a:spcPct val="25000"/>
              </a:spcBef>
              <a:spcAft>
                <a:spcPct val="25000"/>
              </a:spcAft>
              <a:buClr>
                <a:schemeClr val="tx1"/>
              </a:buClr>
              <a:defRPr/>
            </a:pPr>
            <a:r>
              <a:rPr lang="en-US" sz="2000" b="1" kern="0" dirty="0">
                <a:solidFill>
                  <a:srgbClr val="000066"/>
                </a:solidFill>
                <a:latin typeface="+mn-lt"/>
              </a:rPr>
              <a:t>Objective:</a:t>
            </a:r>
            <a:r>
              <a:rPr lang="en-US" sz="2000" b="1" i="0" kern="0" dirty="0">
                <a:solidFill>
                  <a:srgbClr val="000066"/>
                </a:solidFill>
                <a:latin typeface="+mn-lt"/>
              </a:rPr>
              <a:t> </a:t>
            </a:r>
          </a:p>
          <a:p>
            <a:pPr marL="274320" indent="-274320">
              <a:spcBef>
                <a:spcPct val="25000"/>
              </a:spcBef>
              <a:spcAft>
                <a:spcPct val="25000"/>
              </a:spcAft>
              <a:buClr>
                <a:schemeClr val="tx1"/>
              </a:buClr>
              <a:defRPr/>
            </a:pPr>
            <a:r>
              <a:rPr lang="en-US" sz="2000" i="0" kern="0" dirty="0">
                <a:solidFill>
                  <a:srgbClr val="000066"/>
                </a:solidFill>
                <a:latin typeface="+mn-lt"/>
              </a:rPr>
              <a:t>	</a:t>
            </a:r>
            <a:r>
              <a:rPr lang="en-US" sz="2000" b="1" kern="0" dirty="0">
                <a:solidFill>
                  <a:srgbClr val="000066"/>
                </a:solidFill>
                <a:latin typeface="+mn-lt"/>
              </a:rPr>
              <a:t>To increase the knowledge and awareness of  those involved in the DHA process in order to better assist our Sailors and Marines in completing their DHAs </a:t>
            </a:r>
            <a:r>
              <a:rPr lang="en-US" sz="2000" kern="0" dirty="0">
                <a:solidFill>
                  <a:srgbClr val="000066"/>
                </a:solidFill>
                <a:latin typeface="+mn-lt"/>
              </a:rPr>
              <a:t>and </a:t>
            </a:r>
            <a:r>
              <a:rPr lang="en-US" sz="2000" b="1" kern="0" dirty="0">
                <a:solidFill>
                  <a:srgbClr val="000066"/>
                </a:solidFill>
                <a:latin typeface="+mn-lt"/>
              </a:rPr>
              <a:t>increase DHA compliance rate to meet the </a:t>
            </a:r>
            <a:r>
              <a:rPr lang="en-US" sz="2000" kern="0" dirty="0">
                <a:solidFill>
                  <a:srgbClr val="000066"/>
                </a:solidFill>
                <a:latin typeface="+mn-lt"/>
              </a:rPr>
              <a:t>DoD</a:t>
            </a:r>
            <a:r>
              <a:rPr lang="en-US" sz="2000" b="1" kern="0" dirty="0">
                <a:solidFill>
                  <a:srgbClr val="000066"/>
                </a:solidFill>
                <a:latin typeface="+mn-lt"/>
              </a:rPr>
              <a:t> minimum goal of &gt;95% (DoDINST 6200.05).</a:t>
            </a:r>
          </a:p>
        </p:txBody>
      </p:sp>
      <p:sp>
        <p:nvSpPr>
          <p:cNvPr id="7" name="Slide Number Placeholder 3"/>
          <p:cNvSpPr>
            <a:spLocks noGrp="1"/>
          </p:cNvSpPr>
          <p:nvPr>
            <p:ph type="sldNum" sz="quarter" idx="11"/>
          </p:nvPr>
        </p:nvSpPr>
        <p:spPr>
          <a:xfrm>
            <a:off x="8839200" y="6477000"/>
            <a:ext cx="304800" cy="304800"/>
          </a:xfrm>
        </p:spPr>
        <p:txBody>
          <a:bodyPr/>
          <a:lstStyle/>
          <a:p>
            <a:pPr>
              <a:defRPr/>
            </a:pPr>
            <a:fld id="{927F0DCD-972A-47FA-92CE-0DC11CBC74FD}" type="slidenum">
              <a:rPr lang="en-US" smtClean="0"/>
              <a:pPr>
                <a:defRPr/>
              </a:pPr>
              <a:t>2</a:t>
            </a:fld>
            <a:endParaRPr lang="en-US" dirty="0"/>
          </a:p>
        </p:txBody>
      </p:sp>
      <p:sp>
        <p:nvSpPr>
          <p:cNvPr id="8" name="Title 1"/>
          <p:cNvSpPr txBox="1">
            <a:spLocks/>
          </p:cNvSpPr>
          <p:nvPr/>
        </p:nvSpPr>
        <p:spPr>
          <a:xfrm>
            <a:off x="893135" y="228600"/>
            <a:ext cx="7336466" cy="533400"/>
          </a:xfrm>
          <a:prstGeom prst="rect">
            <a:avLst/>
          </a:prstGeom>
        </p:spPr>
        <p:txBody>
          <a:bodyPr/>
          <a:lstStyle/>
          <a:p>
            <a:pPr algn="ctr" eaLnBrk="0" hangingPunct="0">
              <a:defRPr/>
            </a:pPr>
            <a:r>
              <a:rPr lang="en-US" sz="2800" i="0" kern="0" dirty="0">
                <a:solidFill>
                  <a:srgbClr val="000066"/>
                </a:solidFill>
                <a:effectLst>
                  <a:outerShdw blurRad="38100" dist="38100" dir="2700000" algn="tl">
                    <a:srgbClr val="000000">
                      <a:alpha val="43137"/>
                    </a:srgbClr>
                  </a:outerShdw>
                </a:effectLst>
                <a:latin typeface="+mj-lt"/>
                <a:ea typeface="+mj-ea"/>
                <a:cs typeface="+mj-cs"/>
              </a:rPr>
              <a:t>Deployment Hea</a:t>
            </a:r>
            <a:r>
              <a:rPr lang="en-US" sz="2800" b="1" i="0" kern="0" dirty="0">
                <a:solidFill>
                  <a:srgbClr val="000066"/>
                </a:solidFill>
                <a:effectLst>
                  <a:outerShdw blurRad="38100" dist="38100" dir="2700000" algn="tl">
                    <a:srgbClr val="000000">
                      <a:alpha val="43137"/>
                    </a:srgbClr>
                  </a:outerShdw>
                </a:effectLst>
                <a:latin typeface="+mj-lt"/>
                <a:ea typeface="+mj-ea"/>
                <a:cs typeface="+mj-cs"/>
              </a:rPr>
              <a:t>lth Assessment</a:t>
            </a:r>
          </a:p>
        </p:txBody>
      </p:sp>
      <p:sp>
        <p:nvSpPr>
          <p:cNvPr id="9" name="TextBox 8"/>
          <p:cNvSpPr txBox="1"/>
          <p:nvPr/>
        </p:nvSpPr>
        <p:spPr>
          <a:xfrm>
            <a:off x="3886200" y="6352401"/>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391651" y="3217333"/>
            <a:ext cx="5686666" cy="3259667"/>
          </a:xfrm>
          <a:prstGeom prst="rect">
            <a:avLst/>
          </a:prstGeom>
          <a:ln>
            <a:solidFill>
              <a:srgbClr val="3366CC"/>
            </a:solidFill>
          </a:ln>
        </p:spPr>
      </p:pic>
      <p:sp>
        <p:nvSpPr>
          <p:cNvPr id="5" name="Subtitle 2"/>
          <p:cNvSpPr txBox="1">
            <a:spLocks/>
          </p:cNvSpPr>
          <p:nvPr/>
        </p:nvSpPr>
        <p:spPr>
          <a:xfrm>
            <a:off x="1896532" y="227151"/>
            <a:ext cx="5357707" cy="487680"/>
          </a:xfrm>
          <a:prstGeom prst="rect">
            <a:avLst/>
          </a:prstGeom>
        </p:spPr>
        <p:txBody>
          <a:bodyPr/>
          <a:lstStyle/>
          <a:p>
            <a:pPr algn="ctr" fontAlgn="auto">
              <a:spcBef>
                <a:spcPct val="20000"/>
              </a:spcBef>
              <a:spcAft>
                <a:spcPts val="0"/>
              </a:spcAft>
              <a:buFont typeface="Arial" pitchFamily="34" charset="0"/>
              <a:buNone/>
              <a:defRPr/>
            </a:pPr>
            <a:r>
              <a:rPr lang="en-US" sz="2800" b="1" i="0" dirty="0">
                <a:solidFill>
                  <a:srgbClr val="002060"/>
                </a:solidFill>
                <a:effectLst>
                  <a:outerShdw blurRad="38100" dist="38100" dir="2700000" algn="tl">
                    <a:srgbClr val="000000">
                      <a:alpha val="43137"/>
                    </a:srgbClr>
                  </a:outerShdw>
                </a:effectLst>
                <a:latin typeface="+mj-lt"/>
              </a:rPr>
              <a:t>DHA Manual Entry </a:t>
            </a:r>
          </a:p>
        </p:txBody>
      </p:sp>
      <p:sp>
        <p:nvSpPr>
          <p:cNvPr id="3" name="Slide Number Placeholder 2"/>
          <p:cNvSpPr>
            <a:spLocks noGrp="1"/>
          </p:cNvSpPr>
          <p:nvPr>
            <p:ph type="sldNum" sz="quarter" idx="11"/>
          </p:nvPr>
        </p:nvSpPr>
        <p:spPr/>
        <p:txBody>
          <a:bodyPr/>
          <a:lstStyle/>
          <a:p>
            <a:pPr>
              <a:defRPr/>
            </a:pPr>
            <a:fld id="{3412B319-6C18-4850-85B2-82DBED2EB12E}" type="slidenum">
              <a:rPr lang="en-US" smtClean="0"/>
              <a:pPr>
                <a:defRPr/>
              </a:pPr>
              <a:t>20</a:t>
            </a:fld>
            <a:endParaRPr lang="en-US" dirty="0"/>
          </a:p>
        </p:txBody>
      </p:sp>
      <p:sp>
        <p:nvSpPr>
          <p:cNvPr id="7" name="TextBox 6"/>
          <p:cNvSpPr txBox="1"/>
          <p:nvPr/>
        </p:nvSpPr>
        <p:spPr>
          <a:xfrm>
            <a:off x="3886200" y="6404655"/>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
        <p:nvSpPr>
          <p:cNvPr id="2" name="TextBox 1"/>
          <p:cNvSpPr txBox="1"/>
          <p:nvPr/>
        </p:nvSpPr>
        <p:spPr>
          <a:xfrm>
            <a:off x="6070600" y="1797799"/>
            <a:ext cx="2662918" cy="738664"/>
          </a:xfrm>
          <a:prstGeom prst="rect">
            <a:avLst/>
          </a:prstGeom>
          <a:noFill/>
        </p:spPr>
        <p:txBody>
          <a:bodyPr wrap="square" rtlCol="0">
            <a:spAutoFit/>
          </a:bodyPr>
          <a:lstStyle/>
          <a:p>
            <a:r>
              <a:rPr lang="en-US" sz="1400" dirty="0">
                <a:solidFill>
                  <a:srgbClr val="FF0000"/>
                </a:solidFill>
              </a:rPr>
              <a:t>Note:</a:t>
            </a:r>
            <a:r>
              <a:rPr lang="en-US" sz="1400" dirty="0"/>
              <a:t>  Manual entry of DHA completion is </a:t>
            </a:r>
            <a:r>
              <a:rPr lang="en-US" sz="1400" dirty="0">
                <a:solidFill>
                  <a:srgbClr val="FF0000"/>
                </a:solidFill>
              </a:rPr>
              <a:t>not</a:t>
            </a:r>
            <a:r>
              <a:rPr lang="en-US" sz="1400" dirty="0"/>
              <a:t> </a:t>
            </a:r>
            <a:r>
              <a:rPr lang="en-US" sz="1400" dirty="0">
                <a:solidFill>
                  <a:srgbClr val="FF0000"/>
                </a:solidFill>
              </a:rPr>
              <a:t>required</a:t>
            </a:r>
            <a:r>
              <a:rPr lang="en-US" sz="1400" dirty="0"/>
              <a:t> and strongly discouraged.</a:t>
            </a:r>
          </a:p>
        </p:txBody>
      </p:sp>
      <p:pic>
        <p:nvPicPr>
          <p:cNvPr id="4" name="Picture 3"/>
          <p:cNvPicPr>
            <a:picLocks noChangeAspect="1"/>
          </p:cNvPicPr>
          <p:nvPr/>
        </p:nvPicPr>
        <p:blipFill>
          <a:blip r:embed="rId4"/>
          <a:stretch>
            <a:fillRect/>
          </a:stretch>
        </p:blipFill>
        <p:spPr>
          <a:xfrm>
            <a:off x="35168" y="1134208"/>
            <a:ext cx="5398478" cy="2945423"/>
          </a:xfrm>
          <a:prstGeom prst="rect">
            <a:avLst/>
          </a:prstGeom>
          <a:ln w="19050">
            <a:solidFill>
              <a:srgbClr val="FF0000"/>
            </a:solidFill>
          </a:ln>
        </p:spPr>
      </p:pic>
      <p:sp>
        <p:nvSpPr>
          <p:cNvPr id="10" name="Oval Callout 9"/>
          <p:cNvSpPr/>
          <p:nvPr/>
        </p:nvSpPr>
        <p:spPr bwMode="auto">
          <a:xfrm>
            <a:off x="567267" y="2751905"/>
            <a:ext cx="914400" cy="609361"/>
          </a:xfrm>
          <a:prstGeom prst="wedgeEllipseCallout">
            <a:avLst>
              <a:gd name="adj1" fmla="val -30092"/>
              <a:gd name="adj2" fmla="val 139659"/>
            </a:avLst>
          </a:prstGeom>
          <a:solidFill>
            <a:schemeClr val="accent1"/>
          </a:solidFill>
          <a:ln w="190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Times New Roman" pitchFamily="18" charset="0"/>
              </a:rPr>
              <a:t>Do not use!</a:t>
            </a:r>
          </a:p>
        </p:txBody>
      </p:sp>
      <p:sp>
        <p:nvSpPr>
          <p:cNvPr id="14" name="Right Arrow 13"/>
          <p:cNvSpPr/>
          <p:nvPr/>
        </p:nvSpPr>
        <p:spPr bwMode="auto">
          <a:xfrm>
            <a:off x="4402351" y="3566326"/>
            <a:ext cx="359229" cy="152578"/>
          </a:xfrm>
          <a:prstGeom prst="rightArrow">
            <a:avLst/>
          </a:prstGeom>
          <a:solidFill>
            <a:schemeClr val="accent2">
              <a:lumMod val="60000"/>
              <a:lumOff val="40000"/>
            </a:schemeClr>
          </a:solidFill>
          <a:ln>
            <a:solidFill>
              <a:schemeClr val="tx1"/>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
        <p:nvSpPr>
          <p:cNvPr id="15" name="Right Arrow 14"/>
          <p:cNvSpPr/>
          <p:nvPr/>
        </p:nvSpPr>
        <p:spPr bwMode="auto">
          <a:xfrm>
            <a:off x="3182314" y="3472962"/>
            <a:ext cx="359229" cy="160868"/>
          </a:xfrm>
          <a:prstGeom prst="rightArrow">
            <a:avLst/>
          </a:prstGeom>
          <a:solidFill>
            <a:srgbClr val="FF0000"/>
          </a:solidFill>
          <a:ln>
            <a:solidFill>
              <a:schemeClr val="tx1"/>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
        <p:nvSpPr>
          <p:cNvPr id="16" name="Right Arrow 15"/>
          <p:cNvSpPr/>
          <p:nvPr/>
        </p:nvSpPr>
        <p:spPr bwMode="auto">
          <a:xfrm>
            <a:off x="6811489" y="5191050"/>
            <a:ext cx="359229" cy="138707"/>
          </a:xfrm>
          <a:prstGeom prst="rightArrow">
            <a:avLst/>
          </a:prstGeom>
          <a:solidFill>
            <a:srgbClr val="FF0000"/>
          </a:solidFill>
          <a:ln>
            <a:solidFill>
              <a:schemeClr val="tx1"/>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
        <p:nvSpPr>
          <p:cNvPr id="13" name="Rectangular Callout 12"/>
          <p:cNvSpPr/>
          <p:nvPr/>
        </p:nvSpPr>
        <p:spPr bwMode="auto">
          <a:xfrm>
            <a:off x="7347372" y="3528550"/>
            <a:ext cx="914400" cy="612648"/>
          </a:xfrm>
          <a:prstGeom prst="wedgeRectCallout">
            <a:avLst>
              <a:gd name="adj1" fmla="val -134009"/>
              <a:gd name="adj2" fmla="val 70633"/>
            </a:avLst>
          </a:prstGeom>
          <a:solidFill>
            <a:schemeClr val="accent1"/>
          </a:solidFill>
          <a:ln w="190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Times New Roman" pitchFamily="18" charset="0"/>
              </a:rPr>
              <a:t>No deployment data</a:t>
            </a:r>
          </a:p>
        </p:txBody>
      </p:sp>
      <p:sp>
        <p:nvSpPr>
          <p:cNvPr id="19" name="TextBox 18"/>
          <p:cNvSpPr txBox="1"/>
          <p:nvPr/>
        </p:nvSpPr>
        <p:spPr>
          <a:xfrm>
            <a:off x="381951" y="4609631"/>
            <a:ext cx="2662918" cy="1384995"/>
          </a:xfrm>
          <a:prstGeom prst="rect">
            <a:avLst/>
          </a:prstGeom>
          <a:noFill/>
        </p:spPr>
        <p:txBody>
          <a:bodyPr wrap="square" rtlCol="0">
            <a:spAutoFit/>
          </a:bodyPr>
          <a:lstStyle/>
          <a:p>
            <a:r>
              <a:rPr lang="en-US" sz="1400" dirty="0">
                <a:solidFill>
                  <a:srgbClr val="FF0000"/>
                </a:solidFill>
              </a:rPr>
              <a:t>Note:</a:t>
            </a:r>
            <a:r>
              <a:rPr lang="en-US" sz="1400" dirty="0"/>
              <a:t>  If manual entry of DHA completion is </a:t>
            </a:r>
            <a:r>
              <a:rPr lang="en-US" sz="1400" dirty="0">
                <a:solidFill>
                  <a:srgbClr val="FF0000"/>
                </a:solidFill>
              </a:rPr>
              <a:t>necessary</a:t>
            </a:r>
            <a:r>
              <a:rPr lang="en-US" sz="1400" dirty="0"/>
              <a:t>, ensure you are transcribing the data from the EHA system or other supporting documents.</a:t>
            </a:r>
          </a:p>
        </p:txBody>
      </p:sp>
    </p:spTree>
    <p:extLst>
      <p:ext uri="{BB962C8B-B14F-4D97-AF65-F5344CB8AC3E}">
        <p14:creationId xmlns:p14="http://schemas.microsoft.com/office/powerpoint/2010/main" val="136539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75603-4008-3765-551D-EFF92CA933B5}"/>
            </a:ext>
          </a:extLst>
        </p:cNvPr>
        <p:cNvGrpSpPr/>
        <p:nvPr/>
      </p:nvGrpSpPr>
      <p:grpSpPr>
        <a:xfrm>
          <a:off x="0" y="0"/>
          <a:ext cx="0" cy="0"/>
          <a:chOff x="0" y="0"/>
          <a:chExt cx="0" cy="0"/>
        </a:xfrm>
      </p:grpSpPr>
      <p:sp>
        <p:nvSpPr>
          <p:cNvPr id="6" name="Text Box 38">
            <a:extLst>
              <a:ext uri="{FF2B5EF4-FFF2-40B4-BE49-F238E27FC236}">
                <a16:creationId xmlns:a16="http://schemas.microsoft.com/office/drawing/2014/main" id="{CED13BA8-7CBF-6295-3D11-FFEC2FA559D3}"/>
              </a:ext>
            </a:extLst>
          </p:cNvPr>
          <p:cNvSpPr txBox="1">
            <a:spLocks noChangeArrowheads="1"/>
          </p:cNvSpPr>
          <p:nvPr/>
        </p:nvSpPr>
        <p:spPr bwMode="auto">
          <a:xfrm>
            <a:off x="2879831" y="6440842"/>
            <a:ext cx="3394848" cy="246221"/>
          </a:xfrm>
          <a:prstGeom prst="rect">
            <a:avLst/>
          </a:prstGeom>
          <a:noFill/>
          <a:ln w="28575" algn="ctr">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5425" indent="-225425" eaLnBrk="0" hangingPunct="0">
              <a:spcBef>
                <a:spcPct val="25000"/>
              </a:spcBef>
              <a:spcAft>
                <a:spcPct val="25000"/>
              </a:spcAft>
              <a:buClr>
                <a:schemeClr val="tx1"/>
              </a:buClr>
              <a:buChar char="•"/>
              <a:defRPr sz="2400" b="1" i="1">
                <a:solidFill>
                  <a:srgbClr val="000066"/>
                </a:solidFill>
                <a:latin typeface="Arial" charset="0"/>
                <a:ea typeface="ＭＳ Ｐゴシック" charset="-128"/>
              </a:defRPr>
            </a:lvl1pPr>
            <a:lvl2pPr marL="742950" indent="-285750" eaLnBrk="0" hangingPunct="0">
              <a:spcBef>
                <a:spcPct val="25000"/>
              </a:spcBef>
              <a:spcAft>
                <a:spcPct val="25000"/>
              </a:spcAft>
              <a:buClr>
                <a:schemeClr val="tx1"/>
              </a:buClr>
              <a:buChar char="–"/>
              <a:defRPr sz="2000" b="1" i="1">
                <a:solidFill>
                  <a:srgbClr val="000066"/>
                </a:solidFill>
                <a:latin typeface="Arial" charset="0"/>
                <a:ea typeface="ＭＳ Ｐゴシック" charset="-128"/>
              </a:defRPr>
            </a:lvl2pPr>
            <a:lvl3pPr marL="1143000" indent="-228600" eaLnBrk="0" hangingPunct="0">
              <a:spcBef>
                <a:spcPct val="25000"/>
              </a:spcBef>
              <a:spcAft>
                <a:spcPct val="25000"/>
              </a:spcAft>
              <a:buClr>
                <a:schemeClr val="tx1"/>
              </a:buClr>
              <a:buChar char="•"/>
              <a:defRPr sz="1600" b="1" i="1">
                <a:solidFill>
                  <a:srgbClr val="000066"/>
                </a:solidFill>
                <a:latin typeface="Arial" charset="0"/>
                <a:ea typeface="ＭＳ Ｐゴシック" charset="-128"/>
              </a:defRPr>
            </a:lvl3pPr>
            <a:lvl4pPr marL="1600200" indent="-228600" eaLnBrk="0" hangingPunct="0">
              <a:spcBef>
                <a:spcPct val="25000"/>
              </a:spcBef>
              <a:spcAft>
                <a:spcPct val="25000"/>
              </a:spcAft>
              <a:buChar char="–"/>
              <a:defRPr sz="1400" b="1">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9pPr>
          </a:lstStyle>
          <a:p>
            <a:pPr marL="225425" marR="0" lvl="0" indent="-225425" algn="ctr" defTabSz="914400" rtl="0" eaLnBrk="1" fontAlgn="base"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dirty="0">
                <a:ln>
                  <a:noFill/>
                </a:ln>
                <a:solidFill>
                  <a:srgbClr val="00B050"/>
                </a:solidFill>
                <a:effectLst/>
                <a:uLnTx/>
                <a:uFillTx/>
              </a:rPr>
              <a:t>CUI - PII</a:t>
            </a:r>
          </a:p>
        </p:txBody>
      </p:sp>
      <p:sp>
        <p:nvSpPr>
          <p:cNvPr id="5" name="Slide Number Placeholder 3">
            <a:extLst>
              <a:ext uri="{FF2B5EF4-FFF2-40B4-BE49-F238E27FC236}">
                <a16:creationId xmlns:a16="http://schemas.microsoft.com/office/drawing/2014/main" id="{6C1FB338-9964-1D98-6463-F3B5042978FC}"/>
              </a:ext>
            </a:extLst>
          </p:cNvPr>
          <p:cNvSpPr>
            <a:spLocks noGrp="1"/>
          </p:cNvSpPr>
          <p:nvPr>
            <p:ph type="sldNum" sz="quarter" idx="11"/>
          </p:nvPr>
        </p:nvSpPr>
        <p:spPr>
          <a:xfrm>
            <a:off x="8839200" y="6477000"/>
            <a:ext cx="304800" cy="304800"/>
          </a:xfrm>
        </p:spPr>
        <p:txBody>
          <a:bodyPr/>
          <a:lstStyle/>
          <a:p>
            <a:pPr>
              <a:defRPr/>
            </a:pPr>
            <a:fld id="{3412B319-6C18-4850-85B2-82DBED2EB12E}" type="slidenum">
              <a:rPr lang="en-US" smtClean="0"/>
              <a:pPr>
                <a:defRPr/>
              </a:pPr>
              <a:t>21</a:t>
            </a:fld>
            <a:endParaRPr lang="en-US" dirty="0"/>
          </a:p>
        </p:txBody>
      </p:sp>
      <p:sp>
        <p:nvSpPr>
          <p:cNvPr id="9" name="Subtitle 2">
            <a:extLst>
              <a:ext uri="{FF2B5EF4-FFF2-40B4-BE49-F238E27FC236}">
                <a16:creationId xmlns:a16="http://schemas.microsoft.com/office/drawing/2014/main" id="{E7993908-375C-F997-930A-2419246501BA}"/>
              </a:ext>
            </a:extLst>
          </p:cNvPr>
          <p:cNvSpPr txBox="1">
            <a:spLocks/>
          </p:cNvSpPr>
          <p:nvPr/>
        </p:nvSpPr>
        <p:spPr>
          <a:xfrm>
            <a:off x="931334" y="261019"/>
            <a:ext cx="7281334" cy="487680"/>
          </a:xfrm>
          <a:prstGeom prst="rect">
            <a:avLst/>
          </a:prstGeom>
        </p:spPr>
        <p:txBody>
          <a:bodyPr/>
          <a:lstStyle/>
          <a:p>
            <a:pPr algn="ctr" fontAlgn="auto">
              <a:spcBef>
                <a:spcPct val="20000"/>
              </a:spcBef>
              <a:spcAft>
                <a:spcPts val="0"/>
              </a:spcAft>
              <a:buFont typeface="Arial" pitchFamily="34" charset="0"/>
              <a:buNone/>
              <a:defRPr/>
            </a:pPr>
            <a:r>
              <a:rPr lang="en-US" sz="2800" b="1" i="0" dirty="0">
                <a:solidFill>
                  <a:srgbClr val="002060"/>
                </a:solidFill>
                <a:effectLst>
                  <a:outerShdw blurRad="38100" dist="38100" dir="2700000" algn="tl">
                    <a:srgbClr val="000000">
                      <a:alpha val="43137"/>
                    </a:srgbClr>
                  </a:outerShdw>
                </a:effectLst>
                <a:latin typeface="+mj-lt"/>
              </a:rPr>
              <a:t>DHA Compliance Biweekly Update</a:t>
            </a:r>
          </a:p>
        </p:txBody>
      </p:sp>
      <p:pic>
        <p:nvPicPr>
          <p:cNvPr id="4" name="Picture 3">
            <a:extLst>
              <a:ext uri="{FF2B5EF4-FFF2-40B4-BE49-F238E27FC236}">
                <a16:creationId xmlns:a16="http://schemas.microsoft.com/office/drawing/2014/main" id="{96E7FA72-EF6B-7C6F-D2C7-DB04CF3D1C85}"/>
              </a:ext>
            </a:extLst>
          </p:cNvPr>
          <p:cNvPicPr>
            <a:picLocks noChangeAspect="1"/>
          </p:cNvPicPr>
          <p:nvPr/>
        </p:nvPicPr>
        <p:blipFill>
          <a:blip r:embed="rId3"/>
          <a:stretch>
            <a:fillRect/>
          </a:stretch>
        </p:blipFill>
        <p:spPr>
          <a:xfrm>
            <a:off x="107577" y="1290917"/>
            <a:ext cx="8937812" cy="5177118"/>
          </a:xfrm>
          <a:prstGeom prst="rect">
            <a:avLst/>
          </a:prstGeom>
          <a:ln>
            <a:solidFill>
              <a:schemeClr val="tx1"/>
            </a:solidFill>
          </a:ln>
        </p:spPr>
      </p:pic>
    </p:spTree>
    <p:extLst>
      <p:ext uri="{BB962C8B-B14F-4D97-AF65-F5344CB8AC3E}">
        <p14:creationId xmlns:p14="http://schemas.microsoft.com/office/powerpoint/2010/main" val="2743348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533400" y="5272660"/>
            <a:ext cx="8077200" cy="430887"/>
          </a:xfrm>
        </p:spPr>
        <p:txBody>
          <a:bodyPr lIns="45720" tIns="0" rIns="45720" bIns="0" anchor="ctr">
            <a:spAutoFit/>
          </a:bodyPr>
          <a:lstStyle/>
          <a:p>
            <a:pPr>
              <a:spcBef>
                <a:spcPct val="0"/>
              </a:spcBef>
              <a:spcAft>
                <a:spcPct val="0"/>
              </a:spcAft>
              <a:buClrTx/>
            </a:pPr>
            <a:r>
              <a:rPr lang="en-US" altLang="en-US" sz="2800" i="0" u="sng" dirty="0">
                <a:solidFill>
                  <a:schemeClr val="tx1"/>
                </a:solidFill>
                <a:cs typeface="Arial" charset="0"/>
              </a:rPr>
              <a:t>05 August 2025</a:t>
            </a:r>
          </a:p>
        </p:txBody>
      </p:sp>
      <p:sp>
        <p:nvSpPr>
          <p:cNvPr id="2051" name="Rectangle 4"/>
          <p:cNvSpPr>
            <a:spLocks noGrp="1" noChangeArrowheads="1"/>
          </p:cNvSpPr>
          <p:nvPr>
            <p:ph type="ctrTitle"/>
          </p:nvPr>
        </p:nvSpPr>
        <p:spPr>
          <a:xfrm>
            <a:off x="10758" y="1745883"/>
            <a:ext cx="9144000" cy="3323987"/>
          </a:xfrm>
        </p:spPr>
        <p:txBody>
          <a:bodyPr/>
          <a:lstStyle/>
          <a:p>
            <a:r>
              <a:rPr lang="en-US" altLang="en-US" i="0" dirty="0">
                <a:solidFill>
                  <a:schemeClr val="tx2"/>
                </a:solidFill>
                <a:effectLst/>
                <a:cs typeface="Arial" charset="0"/>
              </a:rPr>
              <a:t>July </a:t>
            </a:r>
            <a:r>
              <a:rPr lang="en-US" altLang="en-US" sz="2800" i="0" dirty="0">
                <a:solidFill>
                  <a:schemeClr val="tx2"/>
                </a:solidFill>
                <a:effectLst/>
                <a:cs typeface="Arial" charset="0"/>
              </a:rPr>
              <a:t>2025 Closeouts </a:t>
            </a:r>
            <a:br>
              <a:rPr lang="en-US" altLang="en-US" sz="2800" i="0" dirty="0">
                <a:solidFill>
                  <a:schemeClr val="tx2"/>
                </a:solidFill>
                <a:effectLst/>
                <a:cs typeface="Arial" charset="0"/>
              </a:rPr>
            </a:br>
            <a:r>
              <a:rPr lang="en-US" altLang="en-US" sz="2800" i="0" dirty="0">
                <a:solidFill>
                  <a:schemeClr val="tx2"/>
                </a:solidFill>
                <a:effectLst/>
                <a:cs typeface="Arial" charset="0"/>
              </a:rPr>
              <a:t>for </a:t>
            </a:r>
            <a:r>
              <a:rPr lang="en-US" altLang="en-US" i="0" dirty="0">
                <a:solidFill>
                  <a:schemeClr val="tx2"/>
                </a:solidFill>
                <a:effectLst/>
                <a:cs typeface="Arial" charset="0"/>
              </a:rPr>
              <a:t>June</a:t>
            </a:r>
            <a:r>
              <a:rPr lang="en-US" altLang="en-US" sz="2800" i="0" dirty="0">
                <a:solidFill>
                  <a:schemeClr val="tx2"/>
                </a:solidFill>
                <a:effectLst/>
                <a:cs typeface="Arial" charset="0"/>
              </a:rPr>
              <a:t> 2025 Redeployers (PDHA) and </a:t>
            </a:r>
            <a:br>
              <a:rPr lang="en-US" altLang="en-US" sz="2800" i="0" dirty="0">
                <a:solidFill>
                  <a:schemeClr val="tx2"/>
                </a:solidFill>
                <a:effectLst/>
                <a:cs typeface="Arial" charset="0"/>
              </a:rPr>
            </a:br>
            <a:r>
              <a:rPr lang="en-US" altLang="en-US" i="0" dirty="0">
                <a:solidFill>
                  <a:schemeClr val="tx2"/>
                </a:solidFill>
                <a:effectLst/>
                <a:cs typeface="Arial" charset="0"/>
              </a:rPr>
              <a:t>January</a:t>
            </a:r>
            <a:r>
              <a:rPr lang="en-US" altLang="en-US" sz="2800" i="0" dirty="0">
                <a:solidFill>
                  <a:schemeClr val="tx2"/>
                </a:solidFill>
                <a:effectLst/>
                <a:cs typeface="Arial" charset="0"/>
              </a:rPr>
              <a:t> 2025 Redeployers (PDHRA)</a:t>
            </a:r>
            <a:br>
              <a:rPr lang="en-US" altLang="en-US" sz="2800" i="0" dirty="0">
                <a:solidFill>
                  <a:schemeClr val="tx2"/>
                </a:solidFill>
                <a:effectLst/>
                <a:cs typeface="Arial" charset="0"/>
              </a:rPr>
            </a:br>
            <a:r>
              <a:rPr lang="en-US" altLang="en-US" i="0" dirty="0">
                <a:solidFill>
                  <a:schemeClr val="tx2"/>
                </a:solidFill>
                <a:effectLst/>
                <a:cs typeface="Arial" charset="0"/>
              </a:rPr>
              <a:t>F</a:t>
            </a:r>
            <a:r>
              <a:rPr lang="en-US" altLang="en-US" sz="2800" i="0" dirty="0">
                <a:solidFill>
                  <a:schemeClr val="tx2"/>
                </a:solidFill>
                <a:effectLst/>
                <a:cs typeface="Arial" charset="0"/>
              </a:rPr>
              <a:t>ebruary, March and April 2025 PDHRA </a:t>
            </a:r>
            <a:br>
              <a:rPr lang="en-US" altLang="en-US" sz="2800" i="0" dirty="0">
                <a:solidFill>
                  <a:schemeClr val="tx2"/>
                </a:solidFill>
                <a:effectLst/>
                <a:cs typeface="Arial" charset="0"/>
              </a:rPr>
            </a:br>
            <a:r>
              <a:rPr lang="en-US" altLang="en-US" sz="2800" i="0" dirty="0">
                <a:solidFill>
                  <a:schemeClr val="tx2"/>
                </a:solidFill>
                <a:effectLst/>
                <a:cs typeface="Arial" charset="0"/>
              </a:rPr>
              <a:t>Leading Indicators </a:t>
            </a:r>
            <a:br>
              <a:rPr lang="en-US" altLang="en-US" sz="2800" i="0" dirty="0">
                <a:solidFill>
                  <a:schemeClr val="tx2"/>
                </a:solidFill>
                <a:effectLst/>
                <a:cs typeface="Arial" charset="0"/>
              </a:rPr>
            </a:br>
            <a:br>
              <a:rPr lang="en-US" altLang="en-US" sz="2800" i="0" dirty="0">
                <a:solidFill>
                  <a:schemeClr val="tx2"/>
                </a:solidFill>
                <a:cs typeface="Arial" charset="0"/>
              </a:rPr>
            </a:br>
            <a:r>
              <a:rPr lang="en-US" altLang="en-US" i="0" dirty="0">
                <a:solidFill>
                  <a:schemeClr val="tx2"/>
                </a:solidFill>
                <a:effectLst/>
                <a:cs typeface="Arial" charset="0"/>
              </a:rPr>
              <a:t>PDHRA Long Overdue Report </a:t>
            </a:r>
            <a:endParaRPr lang="en-US" altLang="en-US" sz="2800" i="0" dirty="0">
              <a:solidFill>
                <a:schemeClr val="tx2"/>
              </a:solidFill>
              <a:effectLst/>
              <a:cs typeface="Arial" charset="0"/>
            </a:endParaRPr>
          </a:p>
        </p:txBody>
      </p:sp>
      <p:sp>
        <p:nvSpPr>
          <p:cNvPr id="5" name="Text Box 38"/>
          <p:cNvSpPr txBox="1">
            <a:spLocks noChangeArrowheads="1"/>
          </p:cNvSpPr>
          <p:nvPr/>
        </p:nvSpPr>
        <p:spPr bwMode="auto">
          <a:xfrm>
            <a:off x="2856182" y="6246377"/>
            <a:ext cx="3456410" cy="246221"/>
          </a:xfrm>
          <a:prstGeom prst="rect">
            <a:avLst/>
          </a:prstGeom>
          <a:noFill/>
          <a:ln w="2857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5425" indent="-225425" eaLnBrk="0" hangingPunct="0">
              <a:spcBef>
                <a:spcPct val="25000"/>
              </a:spcBef>
              <a:spcAft>
                <a:spcPct val="25000"/>
              </a:spcAft>
              <a:buClr>
                <a:schemeClr val="tx1"/>
              </a:buClr>
              <a:buChar char="•"/>
              <a:defRPr sz="2400" b="1" i="1">
                <a:solidFill>
                  <a:srgbClr val="000066"/>
                </a:solidFill>
                <a:latin typeface="Arial" charset="0"/>
                <a:ea typeface="ＭＳ Ｐゴシック" charset="-128"/>
              </a:defRPr>
            </a:lvl1pPr>
            <a:lvl2pPr marL="742950" indent="-285750" eaLnBrk="0" hangingPunct="0">
              <a:spcBef>
                <a:spcPct val="25000"/>
              </a:spcBef>
              <a:spcAft>
                <a:spcPct val="25000"/>
              </a:spcAft>
              <a:buClr>
                <a:schemeClr val="tx1"/>
              </a:buClr>
              <a:buChar char="–"/>
              <a:defRPr sz="2000" b="1" i="1">
                <a:solidFill>
                  <a:srgbClr val="000066"/>
                </a:solidFill>
                <a:latin typeface="Arial" charset="0"/>
                <a:ea typeface="ＭＳ Ｐゴシック" charset="-128"/>
              </a:defRPr>
            </a:lvl2pPr>
            <a:lvl3pPr marL="1143000" indent="-228600" eaLnBrk="0" hangingPunct="0">
              <a:spcBef>
                <a:spcPct val="25000"/>
              </a:spcBef>
              <a:spcAft>
                <a:spcPct val="25000"/>
              </a:spcAft>
              <a:buClr>
                <a:schemeClr val="tx1"/>
              </a:buClr>
              <a:buChar char="•"/>
              <a:defRPr sz="1600" b="1" i="1">
                <a:solidFill>
                  <a:srgbClr val="000066"/>
                </a:solidFill>
                <a:latin typeface="Arial" charset="0"/>
                <a:ea typeface="ＭＳ Ｐゴシック" charset="-128"/>
              </a:defRPr>
            </a:lvl3pPr>
            <a:lvl4pPr marL="1600200" indent="-228600" eaLnBrk="0" hangingPunct="0">
              <a:spcBef>
                <a:spcPct val="25000"/>
              </a:spcBef>
              <a:spcAft>
                <a:spcPct val="25000"/>
              </a:spcAft>
              <a:buChar char="–"/>
              <a:defRPr sz="1400" b="1">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altLang="en-US" sz="1000" b="1" i="0" u="none" strike="noStrike" kern="1200" cap="none" spc="0" normalizeH="0" baseline="0" noProof="0" dirty="0">
                <a:ln>
                  <a:noFill/>
                </a:ln>
                <a:solidFill>
                  <a:srgbClr val="00B050"/>
                </a:solidFill>
                <a:effectLst/>
                <a:uLnTx/>
                <a:uFillTx/>
                <a:latin typeface="Arial" charset="0"/>
                <a:ea typeface="ＭＳ Ｐゴシック" charset="-128"/>
                <a:cs typeface="+mn-cs"/>
              </a:rPr>
              <a:t>CUI</a:t>
            </a:r>
          </a:p>
        </p:txBody>
      </p:sp>
    </p:spTree>
    <p:extLst>
      <p:ext uri="{BB962C8B-B14F-4D97-AF65-F5344CB8AC3E}">
        <p14:creationId xmlns:p14="http://schemas.microsoft.com/office/powerpoint/2010/main" val="3337344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462EFC8-9FCE-4088-8F50-71FD44E17657}" type="slidenum">
              <a:rPr kumimoji="0" lang="en-US" sz="1200" b="0" i="0" u="none" strike="noStrike" kern="1200" cap="none" spc="0" normalizeH="0" baseline="0" noProof="0" smtClean="0">
                <a:ln>
                  <a:noFill/>
                </a:ln>
                <a:solidFill>
                  <a:srgbClr val="000000"/>
                </a:solidFill>
                <a:effectLst/>
                <a:uLnTx/>
                <a:uFillTx/>
                <a:latin typeface="Arial"/>
                <a:ea typeface="ＭＳ Ｐゴシック"/>
                <a:cs typeface="Times New Roman" charset="0"/>
              </a:rPr>
              <a:pPr marL="0" marR="0" lvl="0" indent="0" algn="r" defTabSz="914400" rtl="0" eaLnBrk="0" fontAlgn="auto" latinLnBrk="0" hangingPunct="0">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a:ea typeface="ＭＳ Ｐゴシック"/>
              <a:cs typeface="Times New Roman" charset="0"/>
            </a:endParaRPr>
          </a:p>
        </p:txBody>
      </p:sp>
      <p:sp>
        <p:nvSpPr>
          <p:cNvPr id="8" name="Title 1"/>
          <p:cNvSpPr>
            <a:spLocks noGrp="1"/>
          </p:cNvSpPr>
          <p:nvPr>
            <p:ph type="title"/>
          </p:nvPr>
        </p:nvSpPr>
        <p:spPr>
          <a:xfrm>
            <a:off x="1025525" y="150575"/>
            <a:ext cx="6912527" cy="738664"/>
          </a:xfrm>
        </p:spPr>
        <p:txBody>
          <a:bodyPr/>
          <a:lstStyle/>
          <a:p>
            <a:pPr>
              <a:tabLst>
                <a:tab pos="4343400" algn="l"/>
              </a:tabLst>
            </a:pPr>
            <a:r>
              <a:rPr lang="en-US" altLang="en-US" sz="2400" i="0" dirty="0">
                <a:solidFill>
                  <a:schemeClr val="tx1"/>
                </a:solidFill>
              </a:rPr>
              <a:t>PDHA (DD2796) Report Card  –         </a:t>
            </a:r>
            <a:br>
              <a:rPr lang="en-US" altLang="en-US" sz="2400" i="0" dirty="0">
                <a:solidFill>
                  <a:schemeClr val="tx1"/>
                </a:solidFill>
              </a:rPr>
            </a:br>
            <a:r>
              <a:rPr lang="en-US" altLang="en-US" sz="2400" i="0" dirty="0">
                <a:solidFill>
                  <a:schemeClr val="tx1"/>
                </a:solidFill>
              </a:rPr>
              <a:t>June 2025 Redeployers Closeout</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628" y="5951219"/>
            <a:ext cx="2438746" cy="60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84165" y="2252080"/>
            <a:ext cx="1307774" cy="15465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srgbClr val="FF0000"/>
                </a:solidFill>
                <a:effectLst/>
                <a:uLnTx/>
                <a:uFillTx/>
                <a:latin typeface="Arial"/>
                <a:ea typeface="ＭＳ Ｐゴシック"/>
              </a:rPr>
              <a:t>NEW:</a:t>
            </a:r>
            <a:r>
              <a:rPr kumimoji="0" lang="en-US" sz="1050" b="0" i="0" u="none" strike="noStrike" kern="1200" cap="none" spc="0" normalizeH="0" baseline="0" noProof="0" dirty="0">
                <a:ln>
                  <a:noFill/>
                </a:ln>
                <a:solidFill>
                  <a:srgbClr val="FF0000"/>
                </a:solidFill>
                <a:effectLst/>
                <a:uLnTx/>
                <a:uFillTx/>
                <a:latin typeface="Arial"/>
                <a:ea typeface="ＭＳ Ｐゴシック"/>
              </a:rPr>
              <a:t> The spreadsheet for </a:t>
            </a:r>
            <a:r>
              <a:rPr kumimoji="0" lang="en-US" sz="1050" b="1" i="0" u="sng" strike="noStrike" kern="1200" cap="none" spc="0" normalizeH="0" baseline="0" noProof="0" dirty="0">
                <a:ln>
                  <a:noFill/>
                </a:ln>
                <a:solidFill>
                  <a:srgbClr val="FF0000"/>
                </a:solidFill>
                <a:effectLst/>
                <a:uLnTx/>
                <a:uFillTx/>
                <a:latin typeface="Arial"/>
                <a:ea typeface="ＭＳ Ｐゴシック"/>
              </a:rPr>
              <a:t>all </a:t>
            </a:r>
            <a:r>
              <a:rPr kumimoji="0" lang="en-US" sz="1050" b="0" i="0" u="none" strike="noStrike" kern="1200" cap="none" spc="0" normalizeH="0" baseline="0" noProof="0" dirty="0">
                <a:ln>
                  <a:noFill/>
                </a:ln>
                <a:solidFill>
                  <a:srgbClr val="FF0000"/>
                </a:solidFill>
                <a:effectLst/>
                <a:uLnTx/>
                <a:uFillTx/>
                <a:latin typeface="Arial"/>
                <a:ea typeface="ＭＳ Ｐゴシック"/>
              </a:rPr>
              <a:t>PDHA closeout statuses for</a:t>
            </a:r>
            <a:r>
              <a:rPr lang="en-US" sz="1050" dirty="0">
                <a:solidFill>
                  <a:srgbClr val="FF0000"/>
                </a:solidFill>
                <a:latin typeface="Arial"/>
                <a:ea typeface="ＭＳ Ｐゴシック"/>
              </a:rPr>
              <a:t> June</a:t>
            </a:r>
            <a:r>
              <a:rPr kumimoji="0" lang="en-US" sz="1050" b="0" i="0" u="none" strike="noStrike" kern="1200" cap="none" spc="0" normalizeH="0" baseline="0" noProof="0" dirty="0">
                <a:ln>
                  <a:noFill/>
                </a:ln>
                <a:solidFill>
                  <a:srgbClr val="FF0000"/>
                </a:solidFill>
                <a:effectLst/>
                <a:uLnTx/>
                <a:uFillTx/>
                <a:latin typeface="Arial"/>
                <a:ea typeface="ＭＳ Ｐゴシック"/>
              </a:rPr>
              <a:t> 2025 </a:t>
            </a:r>
            <a:r>
              <a:rPr kumimoji="0" lang="en-US" sz="1050" b="0" i="0" u="none" strike="noStrike" kern="1200" cap="none" spc="0" normalizeH="0" baseline="0" noProof="0" dirty="0" err="1">
                <a:ln>
                  <a:noFill/>
                </a:ln>
                <a:solidFill>
                  <a:srgbClr val="FF0000"/>
                </a:solidFill>
                <a:effectLst/>
                <a:uLnTx/>
                <a:uFillTx/>
                <a:latin typeface="Arial"/>
                <a:ea typeface="ＭＳ Ｐゴシック"/>
              </a:rPr>
              <a:t>redeployers</a:t>
            </a:r>
            <a:r>
              <a:rPr kumimoji="0" lang="en-US" sz="1050" b="0" i="0" u="none" strike="noStrike" kern="1200" cap="none" spc="0" normalizeH="0" noProof="0" dirty="0">
                <a:ln>
                  <a:noFill/>
                </a:ln>
                <a:solidFill>
                  <a:srgbClr val="FF0000"/>
                </a:solidFill>
                <a:effectLst/>
                <a:uLnTx/>
                <a:uFillTx/>
                <a:latin typeface="Arial"/>
                <a:ea typeface="ＭＳ Ｐゴシック"/>
              </a:rPr>
              <a:t> </a:t>
            </a:r>
            <a:r>
              <a:rPr kumimoji="0" lang="en-US" sz="1050" b="0" i="0" u="none" strike="noStrike" kern="1200" cap="none" spc="0" normalizeH="0" baseline="0" noProof="0" dirty="0">
                <a:ln>
                  <a:noFill/>
                </a:ln>
                <a:solidFill>
                  <a:srgbClr val="FF0000"/>
                </a:solidFill>
                <a:effectLst/>
                <a:uLnTx/>
                <a:uFillTx/>
                <a:latin typeface="Arial"/>
                <a:ea typeface="ＭＳ Ｐゴシック"/>
              </a:rPr>
              <a:t>are now in</a:t>
            </a:r>
            <a:r>
              <a:rPr kumimoji="0" lang="en-US" sz="1050" b="0" i="0" u="none" strike="noStrike" kern="1200" cap="none" spc="0" normalizeH="0" noProof="0" dirty="0">
                <a:ln>
                  <a:noFill/>
                </a:ln>
                <a:solidFill>
                  <a:srgbClr val="FF0000"/>
                </a:solidFill>
                <a:effectLst/>
                <a:uLnTx/>
                <a:uFillTx/>
                <a:latin typeface="Arial"/>
                <a:ea typeface="ＭＳ Ｐゴシック"/>
              </a:rPr>
              <a:t> one file, different worksheets, on Slide 4.</a:t>
            </a:r>
            <a:endParaRPr kumimoji="0" lang="en-US" sz="1050" b="0" i="0" u="none" strike="noStrike" kern="1200" cap="none" spc="0" normalizeH="0" baseline="0" noProof="0" dirty="0">
              <a:ln>
                <a:noFill/>
              </a:ln>
              <a:solidFill>
                <a:srgbClr val="FF0000"/>
              </a:solidFill>
              <a:effectLst/>
              <a:uLnTx/>
              <a:uFillTx/>
              <a:latin typeface="Arial"/>
              <a:ea typeface="ＭＳ Ｐゴシック"/>
            </a:endParaRPr>
          </a:p>
        </p:txBody>
      </p:sp>
      <p:sp>
        <p:nvSpPr>
          <p:cNvPr id="11" name="Text Box 38"/>
          <p:cNvSpPr txBox="1">
            <a:spLocks noChangeArrowheads="1"/>
          </p:cNvSpPr>
          <p:nvPr/>
        </p:nvSpPr>
        <p:spPr bwMode="auto">
          <a:xfrm>
            <a:off x="2856182" y="6256887"/>
            <a:ext cx="3456410" cy="246221"/>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5425" indent="-225425" eaLnBrk="0" hangingPunct="0">
              <a:spcBef>
                <a:spcPct val="25000"/>
              </a:spcBef>
              <a:spcAft>
                <a:spcPct val="25000"/>
              </a:spcAft>
              <a:buClr>
                <a:schemeClr val="tx1"/>
              </a:buClr>
              <a:buChar char="•"/>
              <a:defRPr sz="2400" b="1" i="1">
                <a:solidFill>
                  <a:srgbClr val="000066"/>
                </a:solidFill>
                <a:latin typeface="Arial" charset="0"/>
                <a:ea typeface="ＭＳ Ｐゴシック" charset="-128"/>
              </a:defRPr>
            </a:lvl1pPr>
            <a:lvl2pPr marL="742950" indent="-285750" eaLnBrk="0" hangingPunct="0">
              <a:spcBef>
                <a:spcPct val="25000"/>
              </a:spcBef>
              <a:spcAft>
                <a:spcPct val="25000"/>
              </a:spcAft>
              <a:buClr>
                <a:schemeClr val="tx1"/>
              </a:buClr>
              <a:buChar char="–"/>
              <a:defRPr sz="2000" b="1" i="1">
                <a:solidFill>
                  <a:srgbClr val="000066"/>
                </a:solidFill>
                <a:latin typeface="Arial" charset="0"/>
                <a:ea typeface="ＭＳ Ｐゴシック" charset="-128"/>
              </a:defRPr>
            </a:lvl2pPr>
            <a:lvl3pPr marL="1143000" indent="-228600" eaLnBrk="0" hangingPunct="0">
              <a:spcBef>
                <a:spcPct val="25000"/>
              </a:spcBef>
              <a:spcAft>
                <a:spcPct val="25000"/>
              </a:spcAft>
              <a:buClr>
                <a:schemeClr val="tx1"/>
              </a:buClr>
              <a:buChar char="•"/>
              <a:defRPr sz="1600" b="1" i="1">
                <a:solidFill>
                  <a:srgbClr val="000066"/>
                </a:solidFill>
                <a:latin typeface="Arial" charset="0"/>
                <a:ea typeface="ＭＳ Ｐゴシック" charset="-128"/>
              </a:defRPr>
            </a:lvl3pPr>
            <a:lvl4pPr marL="1600200" indent="-228600" eaLnBrk="0" hangingPunct="0">
              <a:spcBef>
                <a:spcPct val="25000"/>
              </a:spcBef>
              <a:spcAft>
                <a:spcPct val="25000"/>
              </a:spcAft>
              <a:buChar char="–"/>
              <a:defRPr sz="1400" b="1">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altLang="en-US" sz="1000" b="1" i="0" u="none" strike="noStrike" kern="1200" cap="none" spc="0" normalizeH="0" baseline="0" noProof="0" dirty="0">
                <a:ln>
                  <a:noFill/>
                </a:ln>
                <a:solidFill>
                  <a:srgbClr val="00B050"/>
                </a:solidFill>
                <a:effectLst/>
                <a:uLnTx/>
                <a:uFillTx/>
                <a:latin typeface="Arial" charset="0"/>
                <a:ea typeface="ＭＳ Ｐゴシック" charset="-128"/>
                <a:cs typeface="+mn-cs"/>
              </a:rPr>
              <a:t>CUI</a:t>
            </a:r>
          </a:p>
        </p:txBody>
      </p:sp>
      <p:pic>
        <p:nvPicPr>
          <p:cNvPr id="5" name="Picture 4"/>
          <p:cNvPicPr>
            <a:picLocks noChangeAspect="1"/>
          </p:cNvPicPr>
          <p:nvPr/>
        </p:nvPicPr>
        <p:blipFill>
          <a:blip r:embed="rId3"/>
          <a:stretch>
            <a:fillRect/>
          </a:stretch>
        </p:blipFill>
        <p:spPr>
          <a:xfrm>
            <a:off x="674369" y="1376057"/>
            <a:ext cx="5638223" cy="4607547"/>
          </a:xfrm>
          <a:prstGeom prst="rect">
            <a:avLst/>
          </a:prstGeom>
        </p:spPr>
      </p:pic>
    </p:spTree>
    <p:extLst>
      <p:ext uri="{BB962C8B-B14F-4D97-AF65-F5344CB8AC3E}">
        <p14:creationId xmlns:p14="http://schemas.microsoft.com/office/powerpoint/2010/main" val="2972097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89353" y="150575"/>
            <a:ext cx="6681632" cy="738664"/>
          </a:xfrm>
        </p:spPr>
        <p:txBody>
          <a:bodyPr/>
          <a:lstStyle/>
          <a:p>
            <a:r>
              <a:rPr lang="en-US" altLang="en-US" sz="2400" i="0" dirty="0">
                <a:solidFill>
                  <a:schemeClr val="tx1"/>
                </a:solidFill>
              </a:rPr>
              <a:t>PDHRA (DD2900) Report Card –    </a:t>
            </a:r>
            <a:br>
              <a:rPr lang="en-US" altLang="en-US" sz="2400" i="0" dirty="0">
                <a:solidFill>
                  <a:schemeClr val="tx1"/>
                </a:solidFill>
              </a:rPr>
            </a:br>
            <a:r>
              <a:rPr lang="en-US" altLang="en-US" sz="2400" i="0" dirty="0">
                <a:solidFill>
                  <a:schemeClr val="tx1"/>
                </a:solidFill>
              </a:rPr>
              <a:t>January 2025 Redeployers Closeout</a:t>
            </a:r>
          </a:p>
        </p:txBody>
      </p:sp>
      <p:sp>
        <p:nvSpPr>
          <p:cNvPr id="4" name="Slide Number Placeholder 3"/>
          <p:cNvSpPr>
            <a:spLocks noGrp="1"/>
          </p:cNvSpPr>
          <p:nvPr>
            <p:ph type="sldNum" sz="quarter" idx="11"/>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F823B311-D6C3-46A2-B35A-BD59EE4C8AA0}" type="slidenum">
              <a:rPr kumimoji="0" lang="en-US" sz="1200" b="0" i="0" u="none" strike="noStrike" kern="1200" cap="none" spc="0" normalizeH="0" baseline="0" noProof="0" smtClean="0">
                <a:ln>
                  <a:noFill/>
                </a:ln>
                <a:solidFill>
                  <a:srgbClr val="000000"/>
                </a:solidFill>
                <a:effectLst/>
                <a:uLnTx/>
                <a:uFillTx/>
                <a:latin typeface="Arial"/>
                <a:ea typeface="ＭＳ Ｐゴシック"/>
                <a:cs typeface="Times New Roman" charset="0"/>
              </a:rPr>
              <a:pPr marL="0" marR="0" lvl="0" indent="0" algn="r" defTabSz="914400" rtl="0" eaLnBrk="0" fontAlgn="auto" latinLnBrk="0" hangingPunct="0">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a:ea typeface="ＭＳ Ｐゴシック"/>
              <a:cs typeface="Times New Roman" charset="0"/>
            </a:endParaRPr>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7878" y="5867400"/>
            <a:ext cx="2438746" cy="60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708415" y="1658573"/>
            <a:ext cx="2168123" cy="3162404"/>
          </a:xfrm>
          <a:prstGeom prst="rect">
            <a:avLst/>
          </a:prstGeom>
          <a:noFill/>
          <a:ln>
            <a:solidFill>
              <a:schemeClr val="tx1"/>
            </a:solidFill>
          </a:ln>
        </p:spPr>
        <p:txBody>
          <a:bodyPr wrap="square" rtlCol="0">
            <a:spAutoFit/>
          </a:bodyPr>
          <a:lstStyle/>
          <a:p>
            <a:pPr defTabSz="914400">
              <a:defRPr/>
            </a:pPr>
            <a:r>
              <a:rPr lang="en-US" sz="1050" b="1" u="sng" dirty="0">
                <a:solidFill>
                  <a:srgbClr val="FF0000"/>
                </a:solidFill>
              </a:rPr>
              <a:t>NEW:</a:t>
            </a:r>
            <a:r>
              <a:rPr lang="en-US" sz="1050" dirty="0">
                <a:solidFill>
                  <a:srgbClr val="FF0000"/>
                </a:solidFill>
              </a:rPr>
              <a:t> The spreadsheet for </a:t>
            </a:r>
            <a:r>
              <a:rPr lang="en-US" sz="1050" b="1" u="sng" dirty="0">
                <a:solidFill>
                  <a:srgbClr val="FF0000"/>
                </a:solidFill>
              </a:rPr>
              <a:t>all </a:t>
            </a:r>
            <a:r>
              <a:rPr lang="en-US" sz="1050" dirty="0">
                <a:solidFill>
                  <a:srgbClr val="FF0000"/>
                </a:solidFill>
              </a:rPr>
              <a:t>PDHRA closeout statuses for January 2025 </a:t>
            </a:r>
            <a:r>
              <a:rPr lang="en-US" sz="1050" dirty="0" err="1">
                <a:solidFill>
                  <a:srgbClr val="FF0000"/>
                </a:solidFill>
              </a:rPr>
              <a:t>redeployers</a:t>
            </a:r>
            <a:r>
              <a:rPr lang="en-US" sz="1050" dirty="0">
                <a:solidFill>
                  <a:srgbClr val="FF0000"/>
                </a:solidFill>
              </a:rPr>
              <a:t> are now in one file, different worksheets, on Slide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ＭＳ Ｐゴシック"/>
              </a:rPr>
              <a:t>Note:</a:t>
            </a:r>
            <a:r>
              <a:rPr kumimoji="0" lang="en-US" sz="1050" b="0" i="0" u="none" strike="noStrike" kern="1200" cap="none" spc="0" normalizeH="0" baseline="0" noProof="0" dirty="0">
                <a:ln>
                  <a:noFill/>
                </a:ln>
                <a:solidFill>
                  <a:srgbClr val="000000"/>
                </a:solidFill>
                <a:effectLst/>
                <a:uLnTx/>
                <a:uFillTx/>
                <a:latin typeface="Arial"/>
                <a:ea typeface="ＭＳ Ｐゴシック"/>
              </a:rPr>
              <a:t> If “Completed Early/Late” and “Overdue” assessments are completed within the window, PDHRA Compliance Rates would significantly increase. </a:t>
            </a:r>
            <a:r>
              <a:rPr kumimoji="0" lang="en-US" sz="1050" b="1" i="0" u="none" strike="noStrike" kern="1200" cap="none" spc="0" normalizeH="0" baseline="0" noProof="0" dirty="0">
                <a:ln>
                  <a:noFill/>
                </a:ln>
                <a:effectLst/>
                <a:uLnTx/>
                <a:uFillTx/>
                <a:latin typeface="Arial"/>
                <a:ea typeface="ＭＳ Ｐゴシック"/>
              </a:rPr>
              <a:t>Request</a:t>
            </a:r>
            <a:r>
              <a:rPr kumimoji="0" lang="en-US" sz="1050" b="1" i="0" u="none" strike="noStrike" kern="1200" cap="none" spc="0" normalizeH="0" noProof="0" dirty="0">
                <a:ln>
                  <a:noFill/>
                </a:ln>
                <a:effectLst/>
                <a:uLnTx/>
                <a:uFillTx/>
                <a:latin typeface="Arial"/>
                <a:ea typeface="ＭＳ Ｐゴシック"/>
              </a:rPr>
              <a:t> commands place </a:t>
            </a:r>
            <a:r>
              <a:rPr kumimoji="0" lang="en-US" sz="1050" b="1" i="0" strike="noStrike" kern="1200" cap="none" spc="0" normalizeH="0" noProof="0" dirty="0">
                <a:ln>
                  <a:noFill/>
                </a:ln>
                <a:effectLst/>
                <a:uLnTx/>
                <a:uFillTx/>
                <a:latin typeface="Arial"/>
                <a:ea typeface="ＭＳ Ｐゴシック"/>
              </a:rPr>
              <a:t>highest emphasis</a:t>
            </a:r>
            <a:r>
              <a:rPr kumimoji="0" lang="en-US" sz="1050" b="1" i="0" u="none" strike="noStrike" kern="1200" cap="none" spc="0" normalizeH="0" noProof="0" dirty="0">
                <a:ln>
                  <a:noFill/>
                </a:ln>
                <a:effectLst/>
                <a:uLnTx/>
                <a:uFillTx/>
                <a:latin typeface="Arial"/>
                <a:ea typeface="ＭＳ Ｐゴシック"/>
              </a:rPr>
              <a:t> directed on </a:t>
            </a:r>
            <a:r>
              <a:rPr kumimoji="0" lang="en-US" sz="1050" b="1" i="0" u="none" strike="noStrike" kern="1200" cap="none" spc="0" normalizeH="0" noProof="0" dirty="0" err="1">
                <a:ln>
                  <a:noFill/>
                </a:ln>
                <a:effectLst/>
                <a:uLnTx/>
                <a:uFillTx/>
                <a:latin typeface="Arial"/>
                <a:ea typeface="ＭＳ Ｐゴシック"/>
              </a:rPr>
              <a:t>redeployers</a:t>
            </a:r>
            <a:r>
              <a:rPr kumimoji="0" lang="en-US" sz="1050" b="1" i="0" u="none" strike="noStrike" kern="1200" cap="none" spc="0" normalizeH="0" noProof="0" dirty="0">
                <a:ln>
                  <a:noFill/>
                </a:ln>
                <a:effectLst/>
                <a:uLnTx/>
                <a:uFillTx/>
                <a:latin typeface="Arial"/>
                <a:ea typeface="ＭＳ Ｐゴシック"/>
              </a:rPr>
              <a:t> to complete PDHRA within allotted timeframe (between 90-180 days of return) for compliance. </a:t>
            </a:r>
            <a:endParaRPr kumimoji="0" lang="en-US" sz="1050" b="1" i="0" u="none" strike="noStrike" kern="1200" cap="none" spc="0" normalizeH="0" baseline="0" noProof="0" dirty="0">
              <a:ln>
                <a:noFill/>
              </a:ln>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ＭＳ Ｐゴシック"/>
              </a:rPr>
              <a:t>All Overdue PDHRAs must still be completed.  </a:t>
            </a:r>
          </a:p>
        </p:txBody>
      </p:sp>
      <p:sp>
        <p:nvSpPr>
          <p:cNvPr id="8" name="Text Box 38"/>
          <p:cNvSpPr txBox="1">
            <a:spLocks noChangeArrowheads="1"/>
          </p:cNvSpPr>
          <p:nvPr/>
        </p:nvSpPr>
        <p:spPr bwMode="auto">
          <a:xfrm>
            <a:off x="2856182" y="6246377"/>
            <a:ext cx="3456410" cy="246221"/>
          </a:xfrm>
          <a:prstGeom prst="rect">
            <a:avLst/>
          </a:prstGeom>
          <a:noFill/>
          <a:ln w="2857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5425" indent="-225425" eaLnBrk="0" hangingPunct="0">
              <a:spcBef>
                <a:spcPct val="25000"/>
              </a:spcBef>
              <a:spcAft>
                <a:spcPct val="25000"/>
              </a:spcAft>
              <a:buClr>
                <a:schemeClr val="tx1"/>
              </a:buClr>
              <a:buChar char="•"/>
              <a:defRPr sz="2400" b="1" i="1">
                <a:solidFill>
                  <a:srgbClr val="000066"/>
                </a:solidFill>
                <a:latin typeface="Arial" charset="0"/>
                <a:ea typeface="ＭＳ Ｐゴシック" charset="-128"/>
              </a:defRPr>
            </a:lvl1pPr>
            <a:lvl2pPr marL="742950" indent="-285750" eaLnBrk="0" hangingPunct="0">
              <a:spcBef>
                <a:spcPct val="25000"/>
              </a:spcBef>
              <a:spcAft>
                <a:spcPct val="25000"/>
              </a:spcAft>
              <a:buClr>
                <a:schemeClr val="tx1"/>
              </a:buClr>
              <a:buChar char="–"/>
              <a:defRPr sz="2000" b="1" i="1">
                <a:solidFill>
                  <a:srgbClr val="000066"/>
                </a:solidFill>
                <a:latin typeface="Arial" charset="0"/>
                <a:ea typeface="ＭＳ Ｐゴシック" charset="-128"/>
              </a:defRPr>
            </a:lvl2pPr>
            <a:lvl3pPr marL="1143000" indent="-228600" eaLnBrk="0" hangingPunct="0">
              <a:spcBef>
                <a:spcPct val="25000"/>
              </a:spcBef>
              <a:spcAft>
                <a:spcPct val="25000"/>
              </a:spcAft>
              <a:buClr>
                <a:schemeClr val="tx1"/>
              </a:buClr>
              <a:buChar char="•"/>
              <a:defRPr sz="1600" b="1" i="1">
                <a:solidFill>
                  <a:srgbClr val="000066"/>
                </a:solidFill>
                <a:latin typeface="Arial" charset="0"/>
                <a:ea typeface="ＭＳ Ｐゴシック" charset="-128"/>
              </a:defRPr>
            </a:lvl3pPr>
            <a:lvl4pPr marL="1600200" indent="-228600" eaLnBrk="0" hangingPunct="0">
              <a:spcBef>
                <a:spcPct val="25000"/>
              </a:spcBef>
              <a:spcAft>
                <a:spcPct val="25000"/>
              </a:spcAft>
              <a:buChar char="–"/>
              <a:defRPr sz="1400" b="1">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lang="en-US" altLang="en-US" sz="1000" i="0" dirty="0">
                <a:solidFill>
                  <a:srgbClr val="00B050"/>
                </a:solidFill>
              </a:rPr>
              <a:t>CUI</a:t>
            </a:r>
            <a:endParaRPr kumimoji="0" lang="en-US" altLang="en-US" sz="1000" b="1" i="0" u="none" strike="noStrike" kern="1200" cap="none" spc="0" normalizeH="0" baseline="0" noProof="0" dirty="0">
              <a:ln>
                <a:noFill/>
              </a:ln>
              <a:solidFill>
                <a:srgbClr val="00B050"/>
              </a:solidFill>
              <a:effectLst/>
              <a:uLnTx/>
              <a:uFillTx/>
              <a:latin typeface="Arial" charset="0"/>
              <a:ea typeface="ＭＳ Ｐゴシック" charset="-128"/>
              <a:cs typeface="+mn-cs"/>
            </a:endParaRPr>
          </a:p>
        </p:txBody>
      </p:sp>
      <p:pic>
        <p:nvPicPr>
          <p:cNvPr id="3" name="Picture 2"/>
          <p:cNvPicPr>
            <a:picLocks noChangeAspect="1"/>
          </p:cNvPicPr>
          <p:nvPr/>
        </p:nvPicPr>
        <p:blipFill>
          <a:blip r:embed="rId3"/>
          <a:stretch>
            <a:fillRect/>
          </a:stretch>
        </p:blipFill>
        <p:spPr>
          <a:xfrm>
            <a:off x="338685" y="1398905"/>
            <a:ext cx="6051550" cy="4883150"/>
          </a:xfrm>
          <a:prstGeom prst="rect">
            <a:avLst/>
          </a:prstGeom>
        </p:spPr>
      </p:pic>
    </p:spTree>
    <p:extLst>
      <p:ext uri="{BB962C8B-B14F-4D97-AF65-F5344CB8AC3E}">
        <p14:creationId xmlns:p14="http://schemas.microsoft.com/office/powerpoint/2010/main" val="531760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65471" y="48539"/>
            <a:ext cx="8723060" cy="738664"/>
          </a:xfrm>
        </p:spPr>
        <p:txBody>
          <a:bodyPr/>
          <a:lstStyle/>
          <a:p>
            <a:r>
              <a:rPr lang="en-US" altLang="en-US" sz="2400" i="0" dirty="0">
                <a:solidFill>
                  <a:schemeClr val="tx1"/>
                </a:solidFill>
                <a:effectLst/>
              </a:rPr>
              <a:t>PDHRA (DD 2900) Leading Indicators ( February, </a:t>
            </a:r>
            <a:br>
              <a:rPr lang="en-US" altLang="en-US" sz="2400" i="0" dirty="0">
                <a:solidFill>
                  <a:schemeClr val="tx1"/>
                </a:solidFill>
                <a:effectLst/>
              </a:rPr>
            </a:br>
            <a:r>
              <a:rPr lang="en-US" altLang="en-US" sz="2400" i="0" dirty="0">
                <a:solidFill>
                  <a:schemeClr val="tx1"/>
                </a:solidFill>
                <a:effectLst/>
              </a:rPr>
              <a:t>March, &amp; April 2025 Redeployers - In the Window)</a:t>
            </a:r>
          </a:p>
        </p:txBody>
      </p:sp>
      <p:sp>
        <p:nvSpPr>
          <p:cNvPr id="4" name="Slide Number Placeholder 3"/>
          <p:cNvSpPr>
            <a:spLocks noGrp="1"/>
          </p:cNvSpPr>
          <p:nvPr>
            <p:ph type="sldNum" sz="quarter" idx="11"/>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462EFC8-9FCE-4088-8F50-71FD44E17657}" type="slidenum">
              <a:rPr kumimoji="0" lang="en-US" sz="1200" b="0" i="0" u="none" strike="noStrike" kern="1200" cap="none" spc="0" normalizeH="0" baseline="0" noProof="0" smtClean="0">
                <a:ln>
                  <a:noFill/>
                </a:ln>
                <a:solidFill>
                  <a:srgbClr val="000000"/>
                </a:solidFill>
                <a:effectLst/>
                <a:uLnTx/>
                <a:uFillTx/>
                <a:latin typeface="Arial"/>
                <a:ea typeface="ＭＳ Ｐゴシック"/>
                <a:cs typeface="Times New Roman" charset="0"/>
              </a:rPr>
              <a:pPr marL="0" marR="0" lvl="0" indent="0" algn="r" defTabSz="914400" rtl="0" eaLnBrk="0" fontAlgn="auto" latinLnBrk="0" hangingPunct="0">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a:ea typeface="ＭＳ Ｐゴシック"/>
              <a:cs typeface="Times New Roman" charset="0"/>
            </a:endParaRPr>
          </a:p>
        </p:txBody>
      </p:sp>
      <p:sp>
        <p:nvSpPr>
          <p:cNvPr id="6" name="Text Box 38"/>
          <p:cNvSpPr txBox="1">
            <a:spLocks noChangeArrowheads="1"/>
          </p:cNvSpPr>
          <p:nvPr/>
        </p:nvSpPr>
        <p:spPr bwMode="auto">
          <a:xfrm>
            <a:off x="2856182" y="6220977"/>
            <a:ext cx="3456410" cy="246221"/>
          </a:xfrm>
          <a:prstGeom prst="rect">
            <a:avLst/>
          </a:prstGeom>
          <a:noFill/>
          <a:ln w="28575" algn="ctr">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5425" indent="-225425" eaLnBrk="0" hangingPunct="0">
              <a:spcBef>
                <a:spcPct val="25000"/>
              </a:spcBef>
              <a:spcAft>
                <a:spcPct val="25000"/>
              </a:spcAft>
              <a:buClr>
                <a:schemeClr val="tx1"/>
              </a:buClr>
              <a:buChar char="•"/>
              <a:defRPr sz="2400" b="1" i="1">
                <a:solidFill>
                  <a:srgbClr val="000066"/>
                </a:solidFill>
                <a:latin typeface="Arial" charset="0"/>
                <a:ea typeface="ＭＳ Ｐゴシック" charset="-128"/>
              </a:defRPr>
            </a:lvl1pPr>
            <a:lvl2pPr marL="742950" indent="-285750" eaLnBrk="0" hangingPunct="0">
              <a:spcBef>
                <a:spcPct val="25000"/>
              </a:spcBef>
              <a:spcAft>
                <a:spcPct val="25000"/>
              </a:spcAft>
              <a:buClr>
                <a:schemeClr val="tx1"/>
              </a:buClr>
              <a:buChar char="–"/>
              <a:defRPr sz="2000" b="1" i="1">
                <a:solidFill>
                  <a:srgbClr val="000066"/>
                </a:solidFill>
                <a:latin typeface="Arial" charset="0"/>
                <a:ea typeface="ＭＳ Ｐゴシック" charset="-128"/>
              </a:defRPr>
            </a:lvl2pPr>
            <a:lvl3pPr marL="1143000" indent="-228600" eaLnBrk="0" hangingPunct="0">
              <a:spcBef>
                <a:spcPct val="25000"/>
              </a:spcBef>
              <a:spcAft>
                <a:spcPct val="25000"/>
              </a:spcAft>
              <a:buClr>
                <a:schemeClr val="tx1"/>
              </a:buClr>
              <a:buChar char="•"/>
              <a:defRPr sz="1600" b="1" i="1">
                <a:solidFill>
                  <a:srgbClr val="000066"/>
                </a:solidFill>
                <a:latin typeface="Arial" charset="0"/>
                <a:ea typeface="ＭＳ Ｐゴシック" charset="-128"/>
              </a:defRPr>
            </a:lvl3pPr>
            <a:lvl4pPr marL="1600200" indent="-228600" eaLnBrk="0" hangingPunct="0">
              <a:spcBef>
                <a:spcPct val="25000"/>
              </a:spcBef>
              <a:spcAft>
                <a:spcPct val="25000"/>
              </a:spcAft>
              <a:buChar char="–"/>
              <a:defRPr sz="1400" b="1">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altLang="en-US" sz="1000" b="1" i="0" u="none" strike="noStrike" kern="1200" cap="none" spc="0" normalizeH="0" baseline="0" noProof="0" dirty="0">
                <a:ln>
                  <a:noFill/>
                </a:ln>
                <a:solidFill>
                  <a:srgbClr val="00B050"/>
                </a:solidFill>
                <a:effectLst/>
                <a:uLnTx/>
                <a:uFillTx/>
                <a:latin typeface="Arial" charset="0"/>
                <a:ea typeface="ＭＳ Ｐゴシック" charset="-128"/>
                <a:cs typeface="+mn-cs"/>
              </a:rPr>
              <a:t>CUI</a:t>
            </a:r>
          </a:p>
        </p:txBody>
      </p:sp>
      <p:sp>
        <p:nvSpPr>
          <p:cNvPr id="7" name="TextBox 6"/>
          <p:cNvSpPr txBox="1"/>
          <p:nvPr/>
        </p:nvSpPr>
        <p:spPr>
          <a:xfrm>
            <a:off x="7254175" y="1508780"/>
            <a:ext cx="1734356" cy="4370427"/>
          </a:xfrm>
          <a:prstGeom prst="rect">
            <a:avLst/>
          </a:prstGeom>
          <a:noFill/>
          <a:ln>
            <a:solidFill>
              <a:schemeClr val="tx1"/>
            </a:solidFill>
          </a:ln>
        </p:spPr>
        <p:txBody>
          <a:bodyPr wrap="square" rtlCol="0">
            <a:spAutoFit/>
          </a:bodyPr>
          <a:lstStyle/>
          <a:p>
            <a:pPr defTabSz="914400">
              <a:defRPr/>
            </a:pPr>
            <a:r>
              <a:rPr lang="en-US" sz="1050" b="1" u="sng" dirty="0">
                <a:solidFill>
                  <a:srgbClr val="FF0000"/>
                </a:solidFill>
              </a:rPr>
              <a:t>NEW:</a:t>
            </a:r>
            <a:r>
              <a:rPr lang="en-US" sz="1050" dirty="0">
                <a:solidFill>
                  <a:srgbClr val="FF0000"/>
                </a:solidFill>
              </a:rPr>
              <a:t> The spreadsheet for </a:t>
            </a:r>
            <a:r>
              <a:rPr kumimoji="0" lang="en-US" sz="1050" b="1" i="0" u="sng" strike="noStrike" kern="1200" cap="none" spc="0" normalizeH="0" baseline="0" noProof="0" dirty="0">
                <a:ln>
                  <a:noFill/>
                </a:ln>
                <a:solidFill>
                  <a:srgbClr val="FF0000"/>
                </a:solidFill>
                <a:effectLst/>
                <a:uLnTx/>
                <a:uFillTx/>
                <a:latin typeface="Arial"/>
                <a:ea typeface="ＭＳ Ｐゴシック"/>
              </a:rPr>
              <a:t>all </a:t>
            </a:r>
            <a:r>
              <a:rPr kumimoji="0" lang="en-US" sz="1050" b="1" i="0" u="none" strike="noStrike" kern="1200" cap="none" spc="0" normalizeH="0" baseline="0" noProof="0" dirty="0">
                <a:ln>
                  <a:noFill/>
                </a:ln>
                <a:solidFill>
                  <a:srgbClr val="FF0000"/>
                </a:solidFill>
                <a:effectLst/>
                <a:uLnTx/>
                <a:uFillTx/>
                <a:latin typeface="Arial"/>
                <a:ea typeface="ＭＳ Ｐゴシック"/>
              </a:rPr>
              <a:t>PDHRA </a:t>
            </a:r>
            <a:r>
              <a:rPr lang="en-US" sz="1050" b="1" dirty="0">
                <a:solidFill>
                  <a:srgbClr val="FF0000"/>
                </a:solidFill>
                <a:latin typeface="Arial"/>
                <a:ea typeface="ＭＳ Ｐゴシック"/>
              </a:rPr>
              <a:t>Leading Indicators for those </a:t>
            </a:r>
            <a:r>
              <a:rPr lang="en-US" sz="1050" b="1" dirty="0" err="1">
                <a:solidFill>
                  <a:srgbClr val="FF0000"/>
                </a:solidFill>
                <a:latin typeface="Arial"/>
                <a:ea typeface="ＭＳ Ｐゴシック"/>
              </a:rPr>
              <a:t>redeployers</a:t>
            </a:r>
            <a:r>
              <a:rPr lang="en-US" sz="1050" b="1" dirty="0">
                <a:solidFill>
                  <a:srgbClr val="FF0000"/>
                </a:solidFill>
                <a:latin typeface="Arial"/>
                <a:ea typeface="ＭＳ Ｐゴシック"/>
              </a:rPr>
              <a:t> who will need to complete the PDHRA for</a:t>
            </a:r>
            <a:r>
              <a:rPr kumimoji="0" lang="en-US" sz="1050" b="1" i="0" u="none" strike="noStrike" kern="1200" cap="none" spc="0" normalizeH="0" baseline="0" noProof="0" dirty="0">
                <a:ln>
                  <a:noFill/>
                </a:ln>
                <a:solidFill>
                  <a:srgbClr val="FF0000"/>
                </a:solidFill>
                <a:effectLst/>
                <a:uLnTx/>
                <a:uFillTx/>
                <a:latin typeface="Arial"/>
                <a:ea typeface="ＭＳ Ｐゴシック"/>
              </a:rPr>
              <a:t> </a:t>
            </a:r>
            <a:r>
              <a:rPr kumimoji="0" lang="en-US" sz="1050" b="1" i="0" u="none" strike="noStrike" kern="1200" cap="none" spc="0" normalizeH="0" noProof="0" dirty="0">
                <a:ln>
                  <a:noFill/>
                </a:ln>
                <a:solidFill>
                  <a:srgbClr val="FF0000"/>
                </a:solidFill>
                <a:effectLst/>
                <a:uLnTx/>
                <a:uFillTx/>
                <a:latin typeface="Arial"/>
                <a:ea typeface="ＭＳ Ｐゴシック"/>
              </a:rPr>
              <a:t>February, March, &amp; April 2025</a:t>
            </a:r>
            <a:r>
              <a:rPr kumimoji="0" lang="en-US" sz="1050" b="1" i="0" u="none" strike="noStrike" kern="1200" cap="none" spc="0" normalizeH="0" baseline="0" noProof="0" dirty="0">
                <a:ln>
                  <a:noFill/>
                </a:ln>
                <a:solidFill>
                  <a:srgbClr val="FF0000"/>
                </a:solidFill>
                <a:effectLst/>
                <a:uLnTx/>
                <a:uFillTx/>
                <a:latin typeface="Arial"/>
                <a:ea typeface="ＭＳ Ｐゴシック"/>
              </a:rPr>
              <a:t> </a:t>
            </a:r>
            <a:r>
              <a:rPr kumimoji="0" lang="en-US" sz="1050" b="1" i="0" u="none" strike="noStrike" kern="1200" cap="none" spc="0" normalizeH="0" baseline="0" noProof="0" dirty="0" err="1">
                <a:ln>
                  <a:noFill/>
                </a:ln>
                <a:solidFill>
                  <a:srgbClr val="FF0000"/>
                </a:solidFill>
                <a:effectLst/>
                <a:uLnTx/>
                <a:uFillTx/>
                <a:latin typeface="Arial"/>
                <a:ea typeface="ＭＳ Ｐゴシック"/>
              </a:rPr>
              <a:t>redeployers</a:t>
            </a:r>
            <a:r>
              <a:rPr lang="en-US" sz="1050" b="1" dirty="0">
                <a:solidFill>
                  <a:srgbClr val="FF0000"/>
                </a:solidFill>
                <a:latin typeface="Arial"/>
                <a:ea typeface="ＭＳ Ｐゴシック"/>
              </a:rPr>
              <a:t> is in the file below with different worksheets. </a:t>
            </a:r>
          </a:p>
          <a:p>
            <a:pPr defTabSz="914400">
              <a:defRPr/>
            </a:pPr>
            <a:endParaRPr kumimoji="0" lang="en-US" sz="1000" b="1" i="0" u="none" strike="noStrike" kern="1200" cap="none" spc="0" normalizeH="0" baseline="0" noProof="0" dirty="0">
              <a:ln>
                <a:noFill/>
              </a:ln>
              <a:solidFill>
                <a:srgbClr val="FF0000"/>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noProof="0" dirty="0">
                <a:ln>
                  <a:noFill/>
                </a:ln>
                <a:solidFill>
                  <a:srgbClr val="7030A0"/>
                </a:solidFill>
                <a:effectLst/>
                <a:uLnTx/>
                <a:uFillTx/>
                <a:latin typeface="Arial"/>
                <a:ea typeface="ＭＳ Ｐゴシック"/>
              </a:rPr>
              <a:t>Remember: Completing assessments outside of the defined window (between 90 – 180 days) goes against the Compliance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noProof="0" dirty="0">
              <a:ln>
                <a:noFill/>
              </a:ln>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noProof="0" dirty="0">
              <a:ln>
                <a:noFill/>
              </a:ln>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noProof="0" dirty="0">
              <a:ln>
                <a:noFill/>
              </a:ln>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latin typeface="Arial"/>
                <a:ea typeface="ＭＳ Ｐゴシック"/>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noProof="0" dirty="0">
              <a:ln>
                <a:noFill/>
              </a:ln>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latin typeface="Arial"/>
                <a:ea typeface="ＭＳ Ｐゴシック"/>
              </a:rPr>
              <a:t> </a:t>
            </a:r>
            <a:endParaRPr kumimoji="0" lang="en-US" sz="1000" b="1" i="0" u="none" strike="noStrike" kern="1200" cap="none" spc="0" normalizeH="0" baseline="0" noProof="0" dirty="0">
              <a:ln>
                <a:noFill/>
              </a:ln>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ＭＳ Ｐゴシック"/>
              </a:rPr>
              <a:t> </a:t>
            </a:r>
          </a:p>
        </p:txBody>
      </p:sp>
      <p:pic>
        <p:nvPicPr>
          <p:cNvPr id="3" name="Picture 2"/>
          <p:cNvPicPr>
            <a:picLocks noChangeAspect="1"/>
          </p:cNvPicPr>
          <p:nvPr/>
        </p:nvPicPr>
        <p:blipFill>
          <a:blip r:embed="rId2"/>
          <a:stretch>
            <a:fillRect/>
          </a:stretch>
        </p:blipFill>
        <p:spPr>
          <a:xfrm>
            <a:off x="510540" y="1544416"/>
            <a:ext cx="6108064" cy="4399184"/>
          </a:xfrm>
          <a:prstGeom prst="rect">
            <a:avLst/>
          </a:prstGeom>
          <a:ln w="12700">
            <a:solidFill>
              <a:schemeClr val="tx1"/>
            </a:solidFill>
          </a:ln>
        </p:spPr>
      </p:pic>
      <p:graphicFrame>
        <p:nvGraphicFramePr>
          <p:cNvPr id="5" name="Object 4"/>
          <p:cNvGraphicFramePr>
            <a:graphicFrameLocks noChangeAspect="1"/>
          </p:cNvGraphicFramePr>
          <p:nvPr/>
        </p:nvGraphicFramePr>
        <p:xfrm>
          <a:off x="7584141" y="4618355"/>
          <a:ext cx="914400" cy="806450"/>
        </p:xfrm>
        <a:graphic>
          <a:graphicData uri="http://schemas.openxmlformats.org/presentationml/2006/ole">
            <mc:AlternateContent xmlns:mc="http://schemas.openxmlformats.org/markup-compatibility/2006">
              <mc:Choice xmlns:v="urn:schemas-microsoft-com:vml" Requires="v">
                <p:oleObj name="Worksheet" showAsIcon="1" r:id="rId3" imgW="914400" imgH="806400" progId="Excel.Sheet.12">
                  <p:embed/>
                </p:oleObj>
              </mc:Choice>
              <mc:Fallback>
                <p:oleObj name="Worksheet" showAsIcon="1" r:id="rId3" imgW="914400" imgH="806400" progId="Excel.Sheet.12">
                  <p:embed/>
                  <p:pic>
                    <p:nvPicPr>
                      <p:cNvPr id="5" name="Object 4"/>
                      <p:cNvPicPr/>
                      <p:nvPr/>
                    </p:nvPicPr>
                    <p:blipFill>
                      <a:blip r:embed="rId4"/>
                      <a:stretch>
                        <a:fillRect/>
                      </a:stretch>
                    </p:blipFill>
                    <p:spPr>
                      <a:xfrm>
                        <a:off x="7584141" y="461835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749057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C41A9-6176-9391-6A06-55C68B96128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FA411B-25F3-BD01-E8AA-30B66F4ACA5E}"/>
              </a:ext>
            </a:extLst>
          </p:cNvPr>
          <p:cNvSpPr>
            <a:spLocks noGrp="1"/>
          </p:cNvSpPr>
          <p:nvPr>
            <p:ph type="sldNum" sz="quarter" idx="11"/>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462EFC8-9FCE-4088-8F50-71FD44E17657}" type="slidenum">
              <a:rPr kumimoji="0" lang="en-US" sz="1200" b="0" i="0" u="none" strike="noStrike" kern="1200" cap="none" spc="0" normalizeH="0" baseline="0" noProof="0" smtClean="0">
                <a:ln>
                  <a:noFill/>
                </a:ln>
                <a:solidFill>
                  <a:srgbClr val="000000"/>
                </a:solidFill>
                <a:effectLst/>
                <a:uLnTx/>
                <a:uFillTx/>
                <a:latin typeface="Arial"/>
                <a:ea typeface="ＭＳ Ｐゴシック"/>
                <a:cs typeface="Times New Roman" charset="0"/>
              </a:rPr>
              <a:pPr marL="0" marR="0" lvl="0" indent="0" algn="r" defTabSz="914400" rtl="0" eaLnBrk="0" fontAlgn="auto" latinLnBrk="0" hangingPunct="0">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a:ea typeface="ＭＳ Ｐゴシック"/>
              <a:cs typeface="Times New Roman" charset="0"/>
            </a:endParaRPr>
          </a:p>
        </p:txBody>
      </p:sp>
      <p:sp>
        <p:nvSpPr>
          <p:cNvPr id="8" name="Title 1">
            <a:extLst>
              <a:ext uri="{FF2B5EF4-FFF2-40B4-BE49-F238E27FC236}">
                <a16:creationId xmlns:a16="http://schemas.microsoft.com/office/drawing/2014/main" id="{574D1A35-BBE5-BBD3-3D95-3856235BD59A}"/>
              </a:ext>
            </a:extLst>
          </p:cNvPr>
          <p:cNvSpPr>
            <a:spLocks noGrp="1"/>
          </p:cNvSpPr>
          <p:nvPr>
            <p:ph type="title"/>
          </p:nvPr>
        </p:nvSpPr>
        <p:spPr>
          <a:xfrm>
            <a:off x="1025525" y="335241"/>
            <a:ext cx="6912527" cy="369332"/>
          </a:xfrm>
        </p:spPr>
        <p:txBody>
          <a:bodyPr/>
          <a:lstStyle/>
          <a:p>
            <a:pPr>
              <a:tabLst>
                <a:tab pos="4343400" algn="l"/>
              </a:tabLst>
            </a:pPr>
            <a:r>
              <a:rPr lang="en-US" altLang="en-US" sz="2400" i="0" dirty="0">
                <a:solidFill>
                  <a:schemeClr val="tx1"/>
                </a:solidFill>
              </a:rPr>
              <a:t>DHA July 2025 Closeout Data</a:t>
            </a:r>
          </a:p>
        </p:txBody>
      </p:sp>
      <p:sp>
        <p:nvSpPr>
          <p:cNvPr id="11" name="Text Box 38">
            <a:extLst>
              <a:ext uri="{FF2B5EF4-FFF2-40B4-BE49-F238E27FC236}">
                <a16:creationId xmlns:a16="http://schemas.microsoft.com/office/drawing/2014/main" id="{B3B00761-1426-F36D-2E01-411A715662B9}"/>
              </a:ext>
            </a:extLst>
          </p:cNvPr>
          <p:cNvSpPr txBox="1">
            <a:spLocks noChangeArrowheads="1"/>
          </p:cNvSpPr>
          <p:nvPr/>
        </p:nvSpPr>
        <p:spPr bwMode="auto">
          <a:xfrm>
            <a:off x="2856182" y="6374871"/>
            <a:ext cx="3456410" cy="246221"/>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5425" indent="-225425" eaLnBrk="0" hangingPunct="0">
              <a:spcBef>
                <a:spcPct val="25000"/>
              </a:spcBef>
              <a:spcAft>
                <a:spcPct val="25000"/>
              </a:spcAft>
              <a:buClr>
                <a:schemeClr val="tx1"/>
              </a:buClr>
              <a:buChar char="•"/>
              <a:defRPr sz="2400" b="1" i="1">
                <a:solidFill>
                  <a:srgbClr val="000066"/>
                </a:solidFill>
                <a:latin typeface="Arial" charset="0"/>
                <a:ea typeface="ＭＳ Ｐゴシック" charset="-128"/>
              </a:defRPr>
            </a:lvl1pPr>
            <a:lvl2pPr marL="742950" indent="-285750" eaLnBrk="0" hangingPunct="0">
              <a:spcBef>
                <a:spcPct val="25000"/>
              </a:spcBef>
              <a:spcAft>
                <a:spcPct val="25000"/>
              </a:spcAft>
              <a:buClr>
                <a:schemeClr val="tx1"/>
              </a:buClr>
              <a:buChar char="–"/>
              <a:defRPr sz="2000" b="1" i="1">
                <a:solidFill>
                  <a:srgbClr val="000066"/>
                </a:solidFill>
                <a:latin typeface="Arial" charset="0"/>
                <a:ea typeface="ＭＳ Ｐゴシック" charset="-128"/>
              </a:defRPr>
            </a:lvl2pPr>
            <a:lvl3pPr marL="1143000" indent="-228600" eaLnBrk="0" hangingPunct="0">
              <a:spcBef>
                <a:spcPct val="25000"/>
              </a:spcBef>
              <a:spcAft>
                <a:spcPct val="25000"/>
              </a:spcAft>
              <a:buClr>
                <a:schemeClr val="tx1"/>
              </a:buClr>
              <a:buChar char="•"/>
              <a:defRPr sz="1600" b="1" i="1">
                <a:solidFill>
                  <a:srgbClr val="000066"/>
                </a:solidFill>
                <a:latin typeface="Arial" charset="0"/>
                <a:ea typeface="ＭＳ Ｐゴシック" charset="-128"/>
              </a:defRPr>
            </a:lvl3pPr>
            <a:lvl4pPr marL="1600200" indent="-228600" eaLnBrk="0" hangingPunct="0">
              <a:spcBef>
                <a:spcPct val="25000"/>
              </a:spcBef>
              <a:spcAft>
                <a:spcPct val="25000"/>
              </a:spcAft>
              <a:buChar char="–"/>
              <a:defRPr sz="1400" b="1">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altLang="en-US" sz="1000" b="1" i="0" u="none" strike="noStrike" kern="1200" cap="none" spc="0" normalizeH="0" baseline="0" noProof="0" dirty="0">
                <a:ln>
                  <a:noFill/>
                </a:ln>
                <a:solidFill>
                  <a:srgbClr val="00B050"/>
                </a:solidFill>
                <a:effectLst/>
                <a:uLnTx/>
                <a:uFillTx/>
                <a:latin typeface="Arial" charset="0"/>
                <a:ea typeface="ＭＳ Ｐゴシック" charset="-128"/>
                <a:cs typeface="+mn-cs"/>
              </a:rPr>
              <a:t>CUI</a:t>
            </a:r>
          </a:p>
        </p:txBody>
      </p:sp>
      <p:pic>
        <p:nvPicPr>
          <p:cNvPr id="3" name="Picture 2">
            <a:extLst>
              <a:ext uri="{FF2B5EF4-FFF2-40B4-BE49-F238E27FC236}">
                <a16:creationId xmlns:a16="http://schemas.microsoft.com/office/drawing/2014/main" id="{47E0D3B7-B197-CC82-CA25-032CD8C2A8B7}"/>
              </a:ext>
            </a:extLst>
          </p:cNvPr>
          <p:cNvPicPr>
            <a:picLocks noChangeAspect="1"/>
          </p:cNvPicPr>
          <p:nvPr/>
        </p:nvPicPr>
        <p:blipFill>
          <a:blip r:embed="rId2"/>
          <a:stretch>
            <a:fillRect/>
          </a:stretch>
        </p:blipFill>
        <p:spPr>
          <a:xfrm>
            <a:off x="0" y="1179871"/>
            <a:ext cx="9144000" cy="5204831"/>
          </a:xfrm>
          <a:prstGeom prst="rect">
            <a:avLst/>
          </a:prstGeom>
          <a:ln w="12700">
            <a:solidFill>
              <a:schemeClr val="tx1"/>
            </a:solidFill>
          </a:ln>
        </p:spPr>
      </p:pic>
    </p:spTree>
    <p:extLst>
      <p:ext uri="{BB962C8B-B14F-4D97-AF65-F5344CB8AC3E}">
        <p14:creationId xmlns:p14="http://schemas.microsoft.com/office/powerpoint/2010/main" val="390718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05535" y="256838"/>
            <a:ext cx="7302799" cy="430887"/>
          </a:xfrm>
        </p:spPr>
        <p:txBody>
          <a:bodyPr/>
          <a:lstStyle/>
          <a:p>
            <a:pPr>
              <a:defRPr/>
            </a:pPr>
            <a:r>
              <a:rPr lang="en-US" sz="2800" i="0" dirty="0">
                <a:effectLst>
                  <a:outerShdw blurRad="38100" dist="38100" dir="2700000" algn="tl">
                    <a:srgbClr val="000000">
                      <a:alpha val="43137"/>
                    </a:srgbClr>
                  </a:outerShdw>
                </a:effectLst>
              </a:rPr>
              <a:t>Impact if DHA Requirements were not Met</a:t>
            </a:r>
          </a:p>
        </p:txBody>
      </p:sp>
      <p:sp>
        <p:nvSpPr>
          <p:cNvPr id="7171" name="Content Placeholder 2"/>
          <p:cNvSpPr>
            <a:spLocks noGrp="1"/>
          </p:cNvSpPr>
          <p:nvPr>
            <p:ph idx="1"/>
          </p:nvPr>
        </p:nvSpPr>
        <p:spPr>
          <a:xfrm>
            <a:off x="2362200" y="1371600"/>
            <a:ext cx="6553200" cy="2133600"/>
          </a:xfrm>
        </p:spPr>
        <p:txBody>
          <a:bodyPr/>
          <a:lstStyle/>
          <a:p>
            <a:r>
              <a:rPr lang="en-US" i="0" dirty="0"/>
              <a:t>Short Term</a:t>
            </a:r>
          </a:p>
          <a:p>
            <a:pPr lvl="1">
              <a:lnSpc>
                <a:spcPts val="2000"/>
              </a:lnSpc>
            </a:pPr>
            <a:r>
              <a:rPr lang="en-US" i="0" dirty="0"/>
              <a:t>Increased chance of health needs unmet</a:t>
            </a:r>
          </a:p>
          <a:p>
            <a:pPr lvl="1">
              <a:lnSpc>
                <a:spcPts val="2000"/>
              </a:lnSpc>
            </a:pPr>
            <a:r>
              <a:rPr lang="en-US" i="0" dirty="0"/>
              <a:t>Negative effect on PHA, IMR, PRT completion</a:t>
            </a:r>
          </a:p>
          <a:p>
            <a:pPr lvl="1">
              <a:lnSpc>
                <a:spcPts val="2000"/>
              </a:lnSpc>
            </a:pPr>
            <a:r>
              <a:rPr lang="en-US" i="0" dirty="0"/>
              <a:t>Command readiness &amp; effectiveness degraded</a:t>
            </a:r>
          </a:p>
        </p:txBody>
      </p:sp>
      <p:sp>
        <p:nvSpPr>
          <p:cNvPr id="4" name="Slide Number Placeholder 3"/>
          <p:cNvSpPr>
            <a:spLocks noGrp="1"/>
          </p:cNvSpPr>
          <p:nvPr>
            <p:ph type="sldNum" sz="quarter" idx="11"/>
          </p:nvPr>
        </p:nvSpPr>
        <p:spPr/>
        <p:txBody>
          <a:bodyPr/>
          <a:lstStyle/>
          <a:p>
            <a:pPr>
              <a:defRPr/>
            </a:pPr>
            <a:fld id="{6EC1DC69-5F91-4025-A6B5-D96CF2114B41}" type="slidenum">
              <a:rPr lang="en-US" smtClean="0"/>
              <a:pPr>
                <a:defRPr/>
              </a:pPr>
              <a:t>27</a:t>
            </a:fld>
            <a:endParaRPr lang="en-US" dirty="0"/>
          </a:p>
        </p:txBody>
      </p:sp>
      <p:pic>
        <p:nvPicPr>
          <p:cNvPr id="7173" name="Picture 2" descr="http://farm4.static.flickr.com/3119/2923511906_9e75114eae_m.jpg"/>
          <p:cNvPicPr>
            <a:picLocks noChangeAspect="1" noChangeArrowheads="1"/>
          </p:cNvPicPr>
          <p:nvPr/>
        </p:nvPicPr>
        <p:blipFill>
          <a:blip r:embed="rId2" cstate="print"/>
          <a:srcRect/>
          <a:stretch>
            <a:fillRect/>
          </a:stretch>
        </p:blipFill>
        <p:spPr bwMode="auto">
          <a:xfrm>
            <a:off x="76200" y="1447800"/>
            <a:ext cx="2286000" cy="1714500"/>
          </a:xfrm>
          <a:prstGeom prst="rect">
            <a:avLst/>
          </a:prstGeom>
          <a:noFill/>
          <a:ln w="9525">
            <a:noFill/>
            <a:miter lim="800000"/>
            <a:headEnd/>
            <a:tailEnd/>
          </a:ln>
        </p:spPr>
      </p:pic>
      <p:sp>
        <p:nvSpPr>
          <p:cNvPr id="6" name="Content Placeholder 2"/>
          <p:cNvSpPr txBox="1">
            <a:spLocks/>
          </p:cNvSpPr>
          <p:nvPr/>
        </p:nvSpPr>
        <p:spPr bwMode="auto">
          <a:xfrm>
            <a:off x="152400" y="3733800"/>
            <a:ext cx="6705600" cy="2428875"/>
          </a:xfrm>
          <a:prstGeom prst="rect">
            <a:avLst/>
          </a:prstGeom>
          <a:noFill/>
          <a:ln w="9525">
            <a:noFill/>
            <a:miter lim="800000"/>
            <a:headEnd/>
            <a:tailEnd/>
          </a:ln>
        </p:spPr>
        <p:txBody>
          <a:bodyPr lIns="92075" tIns="46038" rIns="92075" bIns="46038"/>
          <a:lstStyle/>
          <a:p>
            <a:pPr marL="228600" indent="-228600" eaLnBrk="0" hangingPunct="0">
              <a:spcBef>
                <a:spcPts val="720"/>
              </a:spcBef>
              <a:spcAft>
                <a:spcPts val="720"/>
              </a:spcAft>
              <a:buClr>
                <a:schemeClr val="tx1"/>
              </a:buClr>
              <a:buFontTx/>
              <a:buChar char="•"/>
              <a:defRPr/>
            </a:pPr>
            <a:r>
              <a:rPr lang="en-US" sz="2400" b="1" i="0" kern="0" dirty="0">
                <a:solidFill>
                  <a:srgbClr val="000066"/>
                </a:solidFill>
                <a:latin typeface="+mn-lt"/>
                <a:ea typeface="+mn-ea"/>
              </a:rPr>
              <a:t>Long Term</a:t>
            </a:r>
            <a:endParaRPr lang="en-US" sz="2800" b="1" i="0" kern="0" dirty="0">
              <a:solidFill>
                <a:srgbClr val="000066"/>
              </a:solidFill>
              <a:latin typeface="+mn-lt"/>
              <a:ea typeface="+mn-ea"/>
            </a:endParaRPr>
          </a:p>
          <a:p>
            <a:pPr marL="635000" lvl="1" indent="-177800" eaLnBrk="0" hangingPunct="0">
              <a:lnSpc>
                <a:spcPts val="2000"/>
              </a:lnSpc>
              <a:spcBef>
                <a:spcPts val="720"/>
              </a:spcBef>
              <a:spcAft>
                <a:spcPts val="720"/>
              </a:spcAft>
              <a:buClr>
                <a:schemeClr val="tx1"/>
              </a:buClr>
              <a:buFontTx/>
              <a:buChar char="–"/>
              <a:defRPr/>
            </a:pPr>
            <a:r>
              <a:rPr lang="en-US" sz="2000" b="1" i="0" kern="0" dirty="0">
                <a:solidFill>
                  <a:srgbClr val="000066"/>
                </a:solidFill>
                <a:latin typeface="+mn-lt"/>
                <a:ea typeface="+mn-ea"/>
              </a:rPr>
              <a:t>Consequences of unaddressed health needs </a:t>
            </a:r>
          </a:p>
          <a:p>
            <a:pPr marL="635000" lvl="1" indent="-177800" eaLnBrk="0" hangingPunct="0">
              <a:lnSpc>
                <a:spcPts val="2000"/>
              </a:lnSpc>
              <a:spcBef>
                <a:spcPts val="720"/>
              </a:spcBef>
              <a:spcAft>
                <a:spcPts val="720"/>
              </a:spcAft>
              <a:buClr>
                <a:schemeClr val="tx1"/>
              </a:buClr>
              <a:buFontTx/>
              <a:buChar char="–"/>
              <a:defRPr/>
            </a:pPr>
            <a:r>
              <a:rPr lang="en-US" sz="2000" b="1" i="0" kern="0" dirty="0">
                <a:solidFill>
                  <a:srgbClr val="000066"/>
                </a:solidFill>
                <a:latin typeface="+mn-lt"/>
                <a:ea typeface="+mn-ea"/>
              </a:rPr>
              <a:t>No evidence-based association of exposure to long term health affects</a:t>
            </a:r>
          </a:p>
          <a:p>
            <a:pPr marL="635000" lvl="1" indent="-177800" eaLnBrk="0" hangingPunct="0">
              <a:lnSpc>
                <a:spcPts val="2000"/>
              </a:lnSpc>
              <a:spcBef>
                <a:spcPts val="720"/>
              </a:spcBef>
              <a:spcAft>
                <a:spcPts val="720"/>
              </a:spcAft>
              <a:buClr>
                <a:schemeClr val="tx1"/>
              </a:buClr>
              <a:buFontTx/>
              <a:buChar char="–"/>
              <a:defRPr/>
            </a:pPr>
            <a:r>
              <a:rPr lang="en-US" sz="2000" b="1" i="0" kern="0" dirty="0">
                <a:solidFill>
                  <a:srgbClr val="000066"/>
                </a:solidFill>
                <a:latin typeface="+mn-lt"/>
                <a:ea typeface="+mn-ea"/>
              </a:rPr>
              <a:t>Failure to meet Congressionally mandated program</a:t>
            </a:r>
          </a:p>
        </p:txBody>
      </p:sp>
      <p:pic>
        <p:nvPicPr>
          <p:cNvPr id="7175" name="Picture 6" descr="suicide.jpg"/>
          <p:cNvPicPr>
            <a:picLocks noChangeAspect="1"/>
          </p:cNvPicPr>
          <p:nvPr/>
        </p:nvPicPr>
        <p:blipFill>
          <a:blip r:embed="rId3" cstate="print"/>
          <a:srcRect/>
          <a:stretch>
            <a:fillRect/>
          </a:stretch>
        </p:blipFill>
        <p:spPr bwMode="auto">
          <a:xfrm>
            <a:off x="7010400" y="3657600"/>
            <a:ext cx="1874838" cy="2819400"/>
          </a:xfrm>
          <a:prstGeom prst="rect">
            <a:avLst/>
          </a:prstGeom>
          <a:noFill/>
          <a:ln w="9525">
            <a:noFill/>
            <a:miter lim="800000"/>
            <a:headEnd/>
            <a:tailEnd/>
          </a:ln>
        </p:spPr>
      </p:pic>
      <p:sp>
        <p:nvSpPr>
          <p:cNvPr id="8" name="TextBox 7"/>
          <p:cNvSpPr txBox="1"/>
          <p:nvPr/>
        </p:nvSpPr>
        <p:spPr>
          <a:xfrm>
            <a:off x="3886200" y="6352401"/>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270" y="256838"/>
            <a:ext cx="7391400" cy="430887"/>
          </a:xfrm>
        </p:spPr>
        <p:txBody>
          <a:bodyPr/>
          <a:lstStyle/>
          <a:p>
            <a:r>
              <a:rPr lang="en-US" sz="2800" i="0" dirty="0"/>
              <a:t>Navy DHA Information Resources </a:t>
            </a:r>
          </a:p>
        </p:txBody>
      </p:sp>
      <p:sp>
        <p:nvSpPr>
          <p:cNvPr id="3" name="Content Placeholder 2"/>
          <p:cNvSpPr>
            <a:spLocks noGrp="1"/>
          </p:cNvSpPr>
          <p:nvPr>
            <p:ph idx="1"/>
          </p:nvPr>
        </p:nvSpPr>
        <p:spPr>
          <a:xfrm>
            <a:off x="435928" y="1216861"/>
            <a:ext cx="8261497" cy="4885108"/>
          </a:xfrm>
        </p:spPr>
        <p:txBody>
          <a:bodyPr/>
          <a:lstStyle/>
          <a:p>
            <a:r>
              <a:rPr lang="en-US" sz="2000" i="0" dirty="0">
                <a:solidFill>
                  <a:schemeClr val="tx1"/>
                </a:solidFill>
              </a:rPr>
              <a:t>USFF DHA Webpage:  </a:t>
            </a:r>
            <a:r>
              <a:rPr lang="en-US" sz="2000" i="0" u="sng" dirty="0">
                <a:hlinkClick r:id="rId2"/>
              </a:rPr>
              <a:t>https://www.usff.navy.mil/dha</a:t>
            </a:r>
            <a:r>
              <a:rPr lang="en-US" sz="2000" i="0" dirty="0"/>
              <a:t> </a:t>
            </a:r>
            <a:r>
              <a:rPr lang="en-US" sz="2000" i="0" dirty="0">
                <a:solidFill>
                  <a:schemeClr val="tx1"/>
                </a:solidFill>
              </a:rPr>
              <a:t> </a:t>
            </a:r>
          </a:p>
          <a:p>
            <a:r>
              <a:rPr lang="en-US" sz="2000" i="0" dirty="0">
                <a:solidFill>
                  <a:schemeClr val="tx1"/>
                </a:solidFill>
              </a:rPr>
              <a:t>DoD RHRP - PDHRA Call Center:  (833)782-7477 </a:t>
            </a:r>
          </a:p>
          <a:p>
            <a:r>
              <a:rPr lang="en-US" sz="2000" i="0" dirty="0">
                <a:solidFill>
                  <a:schemeClr val="tx1"/>
                </a:solidFill>
              </a:rPr>
              <a:t>DoD RHRP - QTC Portal:  </a:t>
            </a:r>
            <a:r>
              <a:rPr lang="en-US" sz="2000" i="0" u="sng" dirty="0">
                <a:hlinkClick r:id="rId3"/>
              </a:rPr>
              <a:t>https://smp.qtcm.com</a:t>
            </a:r>
            <a:r>
              <a:rPr lang="en-US" sz="2000" i="0" dirty="0"/>
              <a:t> </a:t>
            </a:r>
            <a:endParaRPr lang="en-US" sz="2000" i="0" dirty="0">
              <a:solidFill>
                <a:schemeClr val="tx1"/>
              </a:solidFill>
            </a:endParaRPr>
          </a:p>
          <a:p>
            <a:r>
              <a:rPr lang="en-US" sz="2000" i="0" dirty="0">
                <a:solidFill>
                  <a:schemeClr val="tx1"/>
                </a:solidFill>
              </a:rPr>
              <a:t>EHA Webpage: </a:t>
            </a:r>
            <a:r>
              <a:rPr lang="en-US" sz="2000" i="0" dirty="0">
                <a:solidFill>
                  <a:schemeClr val="tx1"/>
                </a:solidFill>
                <a:ea typeface="Calibri" pitchFamily="34" charset="0"/>
                <a:cs typeface="Times New Roman" pitchFamily="18" charset="0"/>
                <a:hlinkClick r:id="rId4"/>
              </a:rPr>
              <a:t>https://eha.health.mil/eha/</a:t>
            </a:r>
            <a:endParaRPr lang="en-US" sz="2000" i="0" dirty="0">
              <a:solidFill>
                <a:schemeClr val="tx1"/>
              </a:solidFill>
              <a:ea typeface="Calibri" pitchFamily="34" charset="0"/>
              <a:cs typeface="Times New Roman" pitchFamily="18" charset="0"/>
            </a:endParaRPr>
          </a:p>
          <a:p>
            <a:r>
              <a:rPr lang="en-US" sz="2000" i="0" dirty="0">
                <a:solidFill>
                  <a:schemeClr val="tx1"/>
                </a:solidFill>
                <a:ea typeface="Calibri" pitchFamily="34" charset="0"/>
                <a:cs typeface="Times New Roman" pitchFamily="18" charset="0"/>
              </a:rPr>
              <a:t>EHA Help Desk: (757)953-0737/DSN 377 or email at </a:t>
            </a:r>
            <a:r>
              <a:rPr lang="en-US" sz="1800" i="0" dirty="0">
                <a:solidFill>
                  <a:srgbClr val="FF0000"/>
                </a:solidFill>
                <a:hlinkClick r:id="rId5"/>
              </a:rPr>
              <a:t>usn.hampton-roads.navmcpubhlthcenpors.list.nmcphc-pha1@health.mil</a:t>
            </a:r>
            <a:endParaRPr lang="en-US" sz="1800" i="0" dirty="0">
              <a:solidFill>
                <a:srgbClr val="FF0000"/>
              </a:solidFill>
            </a:endParaRPr>
          </a:p>
          <a:p>
            <a:pPr marL="228600" lvl="1" indent="-228600">
              <a:buFontTx/>
              <a:buChar char="•"/>
            </a:pPr>
            <a:r>
              <a:rPr lang="en-US" i="0" dirty="0">
                <a:solidFill>
                  <a:schemeClr val="tx1"/>
                </a:solidFill>
                <a:ea typeface="Calibri" pitchFamily="34" charset="0"/>
                <a:cs typeface="Arial" pitchFamily="34" charset="0"/>
              </a:rPr>
              <a:t>New MRRS Webpage: </a:t>
            </a:r>
            <a:r>
              <a:rPr lang="en-US" i="0" u="sng" dirty="0">
                <a:solidFill>
                  <a:srgbClr val="03039B"/>
                </a:solidFill>
                <a:ea typeface="Calibri" pitchFamily="34" charset="0"/>
                <a:cs typeface="Arial" pitchFamily="34" charset="0"/>
              </a:rPr>
              <a:t>https://mrrs-cloud.dc3n.navy.mil/mrrs/secure/welcome.m</a:t>
            </a:r>
            <a:endParaRPr lang="en-US" i="0" u="sng" dirty="0">
              <a:solidFill>
                <a:srgbClr val="03039B"/>
              </a:solidFill>
            </a:endParaRPr>
          </a:p>
          <a:p>
            <a:pPr marL="228600" lvl="1" indent="-228600">
              <a:buFontTx/>
              <a:buChar char="•"/>
            </a:pPr>
            <a:r>
              <a:rPr lang="en-US" i="0" dirty="0">
                <a:solidFill>
                  <a:schemeClr val="tx1"/>
                </a:solidFill>
              </a:rPr>
              <a:t>MRRS Customer  Support - NESD: (833)637-3699</a:t>
            </a:r>
            <a:endParaRPr lang="en-US" i="0" u="sng" dirty="0">
              <a:solidFill>
                <a:schemeClr val="tx1"/>
              </a:solidFill>
            </a:endParaRPr>
          </a:p>
          <a:p>
            <a:r>
              <a:rPr lang="en-US" sz="2000" i="0" dirty="0">
                <a:solidFill>
                  <a:schemeClr val="tx1"/>
                </a:solidFill>
                <a:ea typeface="Calibri" pitchFamily="34" charset="0"/>
                <a:cs typeface="Arial" pitchFamily="34" charset="0"/>
              </a:rPr>
              <a:t>Ms. Amanda Burns – OPNAV N17 DHA PM Email: </a:t>
            </a:r>
            <a:r>
              <a:rPr lang="en-US" sz="2000" u="sng" dirty="0">
                <a:hlinkClick r:id="rId6"/>
              </a:rPr>
              <a:t>amanda.f.burns3.civ@us.navy.mil</a:t>
            </a:r>
            <a:endParaRPr lang="en-US" sz="2000" u="sng" dirty="0"/>
          </a:p>
          <a:p>
            <a:r>
              <a:rPr lang="en-US" sz="2000" i="0" dirty="0">
                <a:solidFill>
                  <a:schemeClr val="tx1"/>
                </a:solidFill>
                <a:ea typeface="Calibri" pitchFamily="34" charset="0"/>
                <a:cs typeface="Arial" pitchFamily="34" charset="0"/>
              </a:rPr>
              <a:t>Mr. Christian Sanchez – USFF BUMED PDHRA FM (757)613-3183  Email: </a:t>
            </a:r>
            <a:r>
              <a:rPr lang="en-US" sz="2000" dirty="0">
                <a:solidFill>
                  <a:srgbClr val="03039B"/>
                </a:solidFill>
              </a:rPr>
              <a:t>christian.g.sanchez.ctr@us.navy.mil</a:t>
            </a:r>
            <a:endParaRPr lang="en-US" sz="2000" i="0" dirty="0">
              <a:solidFill>
                <a:srgbClr val="03039B"/>
              </a:solidFill>
              <a:ea typeface="Calibri" pitchFamily="34" charset="0"/>
              <a:cs typeface="Arial" pitchFamily="34" charset="0"/>
            </a:endParaRPr>
          </a:p>
          <a:p>
            <a:pPr marL="0" lvl="0" indent="0">
              <a:buNone/>
            </a:pPr>
            <a:endParaRPr lang="en-US" sz="2000" i="0" dirty="0">
              <a:solidFill>
                <a:schemeClr val="tx1"/>
              </a:solidFill>
              <a:ea typeface="Calibri" pitchFamily="34" charset="0"/>
              <a:cs typeface="Times New Roman" pitchFamily="18" charset="0"/>
            </a:endParaRPr>
          </a:p>
          <a:p>
            <a:endParaRPr lang="en-US" i="0" dirty="0">
              <a:solidFill>
                <a:schemeClr val="tx1"/>
              </a:solidFill>
            </a:endParaRPr>
          </a:p>
        </p:txBody>
      </p:sp>
      <p:sp>
        <p:nvSpPr>
          <p:cNvPr id="4" name="Slide Number Placeholder 3"/>
          <p:cNvSpPr>
            <a:spLocks noGrp="1"/>
          </p:cNvSpPr>
          <p:nvPr>
            <p:ph type="sldNum" sz="quarter" idx="11"/>
          </p:nvPr>
        </p:nvSpPr>
        <p:spPr/>
        <p:txBody>
          <a:bodyPr/>
          <a:lstStyle/>
          <a:p>
            <a:pPr>
              <a:defRPr/>
            </a:pPr>
            <a:fld id="{3412B319-6C18-4850-85B2-82DBED2EB12E}" type="slidenum">
              <a:rPr lang="en-US" smtClean="0"/>
              <a:pPr>
                <a:defRPr/>
              </a:pPr>
              <a:t>28</a:t>
            </a:fld>
            <a:endParaRPr lang="en-US" dirty="0"/>
          </a:p>
        </p:txBody>
      </p:sp>
      <p:sp>
        <p:nvSpPr>
          <p:cNvPr id="5" name="TextBox 4"/>
          <p:cNvSpPr txBox="1"/>
          <p:nvPr/>
        </p:nvSpPr>
        <p:spPr>
          <a:xfrm>
            <a:off x="3886200" y="6352401"/>
            <a:ext cx="1321196" cy="276999"/>
          </a:xfrm>
          <a:prstGeom prst="rect">
            <a:avLst/>
          </a:prstGeom>
          <a:noFill/>
        </p:spPr>
        <p:txBody>
          <a:bodyPr wrap="none" rtlCol="0">
            <a:spAutoFit/>
          </a:bodyPr>
          <a:lstStyle/>
          <a:p>
            <a:pPr fontAlgn="base">
              <a:spcBef>
                <a:spcPct val="0"/>
              </a:spcBef>
              <a:spcAft>
                <a:spcPct val="0"/>
              </a:spcAft>
            </a:pPr>
            <a:r>
              <a:rPr lang="en-US" sz="1200">
                <a:solidFill>
                  <a:srgbClr val="009900"/>
                </a:solidFill>
                <a:cs typeface="Arial" charset="0"/>
              </a:rPr>
              <a:t>UNCLASSIFIED</a:t>
            </a:r>
            <a:endParaRPr lang="en-US" sz="1200" b="1" dirty="0">
              <a:solidFill>
                <a:srgbClr val="009900"/>
              </a:solidFill>
              <a:cs typeface="Arial" charset="0"/>
            </a:endParaRPr>
          </a:p>
        </p:txBody>
      </p:sp>
    </p:spTree>
    <p:extLst>
      <p:ext uri="{BB962C8B-B14F-4D97-AF65-F5344CB8AC3E}">
        <p14:creationId xmlns:p14="http://schemas.microsoft.com/office/powerpoint/2010/main" val="2191731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p:txBody>
          <a:bodyPr/>
          <a:lstStyle/>
          <a:p>
            <a:fld id="{A0075B4A-1BB7-4729-B011-3023FC699375}" type="slidenum">
              <a:rPr lang="en-US" smtClean="0"/>
              <a:pPr/>
              <a:t>29</a:t>
            </a:fld>
            <a:endParaRPr lang="en-US" dirty="0"/>
          </a:p>
        </p:txBody>
      </p:sp>
      <p:pic>
        <p:nvPicPr>
          <p:cNvPr id="15363" name="Picture 3" descr="cusffc-2x2"/>
          <p:cNvPicPr>
            <a:picLocks noChangeAspect="1" noChangeArrowheads="1"/>
          </p:cNvPicPr>
          <p:nvPr/>
        </p:nvPicPr>
        <p:blipFill>
          <a:blip r:embed="rId3" cstate="screen"/>
          <a:srcRect/>
          <a:stretch>
            <a:fillRect/>
          </a:stretch>
        </p:blipFill>
        <p:spPr bwMode="auto">
          <a:xfrm>
            <a:off x="2333625" y="1562100"/>
            <a:ext cx="4457700" cy="44577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270" y="256838"/>
            <a:ext cx="7391400" cy="430887"/>
          </a:xfrm>
        </p:spPr>
        <p:txBody>
          <a:bodyPr/>
          <a:lstStyle/>
          <a:p>
            <a:r>
              <a:rPr lang="en-US" sz="2800" i="0" dirty="0"/>
              <a:t>Agenda</a:t>
            </a:r>
          </a:p>
        </p:txBody>
      </p:sp>
      <p:sp>
        <p:nvSpPr>
          <p:cNvPr id="3" name="Content Placeholder 2"/>
          <p:cNvSpPr>
            <a:spLocks noGrp="1"/>
          </p:cNvSpPr>
          <p:nvPr>
            <p:ph idx="1"/>
          </p:nvPr>
        </p:nvSpPr>
        <p:spPr>
          <a:xfrm>
            <a:off x="946311" y="1639194"/>
            <a:ext cx="7187596" cy="4495791"/>
          </a:xfrm>
        </p:spPr>
        <p:txBody>
          <a:bodyPr/>
          <a:lstStyle/>
          <a:p>
            <a:r>
              <a:rPr lang="en-US" i="0" dirty="0"/>
              <a:t>DHA Policy and Process </a:t>
            </a:r>
          </a:p>
          <a:p>
            <a:r>
              <a:rPr lang="en-US" i="0" dirty="0"/>
              <a:t>DHA Responsibilities</a:t>
            </a:r>
          </a:p>
          <a:p>
            <a:r>
              <a:rPr lang="en-US" i="0" dirty="0"/>
              <a:t>DHA Population</a:t>
            </a:r>
          </a:p>
          <a:p>
            <a:r>
              <a:rPr lang="en-US" i="0" dirty="0"/>
              <a:t>Program Challenges</a:t>
            </a:r>
          </a:p>
          <a:p>
            <a:r>
              <a:rPr lang="en-US" i="0" dirty="0"/>
              <a:t>USFF DHA Bi-Weekly Update</a:t>
            </a:r>
          </a:p>
          <a:p>
            <a:r>
              <a:rPr lang="en-US" i="0" dirty="0"/>
              <a:t>Information Resources</a:t>
            </a:r>
          </a:p>
          <a:p>
            <a:r>
              <a:rPr lang="en-US" i="0" dirty="0"/>
              <a:t>Questions</a:t>
            </a:r>
          </a:p>
          <a:p>
            <a:endParaRPr lang="en-US" i="0" dirty="0"/>
          </a:p>
          <a:p>
            <a:pPr>
              <a:buNone/>
            </a:pPr>
            <a:endParaRPr lang="en-US" i="0" dirty="0"/>
          </a:p>
        </p:txBody>
      </p:sp>
      <p:sp>
        <p:nvSpPr>
          <p:cNvPr id="4" name="Slide Number Placeholder 3"/>
          <p:cNvSpPr>
            <a:spLocks noGrp="1"/>
          </p:cNvSpPr>
          <p:nvPr>
            <p:ph type="sldNum" sz="quarter" idx="11"/>
          </p:nvPr>
        </p:nvSpPr>
        <p:spPr/>
        <p:txBody>
          <a:bodyPr/>
          <a:lstStyle/>
          <a:p>
            <a:pPr>
              <a:defRPr/>
            </a:pPr>
            <a:fld id="{3412B319-6C18-4850-85B2-82DBED2EB12E}" type="slidenum">
              <a:rPr lang="en-US" smtClean="0"/>
              <a:pPr>
                <a:defRPr/>
              </a:pPr>
              <a:t>3</a:t>
            </a:fld>
            <a:endParaRPr lang="en-US" dirty="0"/>
          </a:p>
        </p:txBody>
      </p:sp>
      <p:sp>
        <p:nvSpPr>
          <p:cNvPr id="5" name="TextBox 4"/>
          <p:cNvSpPr txBox="1"/>
          <p:nvPr/>
        </p:nvSpPr>
        <p:spPr>
          <a:xfrm>
            <a:off x="3886200" y="6352401"/>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Tree>
    <p:extLst>
      <p:ext uri="{BB962C8B-B14F-4D97-AF65-F5344CB8AC3E}">
        <p14:creationId xmlns:p14="http://schemas.microsoft.com/office/powerpoint/2010/main" val="114909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56052" y="237641"/>
            <a:ext cx="8247017" cy="650631"/>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j-lt"/>
                <a:ea typeface="+mn-ea"/>
                <a:cs typeface="Times New Roman" pitchFamily="18" charset="0"/>
              </a:rPr>
              <a:t>Deployment Health Policy </a:t>
            </a:r>
          </a:p>
        </p:txBody>
      </p:sp>
      <p:sp>
        <p:nvSpPr>
          <p:cNvPr id="6" name="Subtitle 2"/>
          <p:cNvSpPr txBox="1">
            <a:spLocks/>
          </p:cNvSpPr>
          <p:nvPr/>
        </p:nvSpPr>
        <p:spPr>
          <a:xfrm>
            <a:off x="562622" y="1358537"/>
            <a:ext cx="8044961" cy="4993864"/>
          </a:xfrm>
          <a:prstGeom prst="rect">
            <a:avLst/>
          </a:prstGeom>
        </p:spPr>
        <p:txBody>
          <a:bodyPr/>
          <a:lstStyle/>
          <a:p>
            <a:pPr marL="285750" indent="-285750">
              <a:buFont typeface="Arial" panose="020B0604020202020204" pitchFamily="34" charset="0"/>
              <a:buChar char="•"/>
            </a:pPr>
            <a:r>
              <a:rPr lang="en-US" i="0" dirty="0">
                <a:solidFill>
                  <a:srgbClr val="003366"/>
                </a:solidFill>
              </a:rPr>
              <a:t>Policy:</a:t>
            </a:r>
          </a:p>
          <a:p>
            <a:pPr marL="742950" lvl="1" indent="-285750">
              <a:buFont typeface="Arial" panose="020B0604020202020204" pitchFamily="34" charset="0"/>
              <a:buChar char="•"/>
            </a:pPr>
            <a:r>
              <a:rPr lang="en-US" i="0" dirty="0">
                <a:solidFill>
                  <a:srgbClr val="003366"/>
                </a:solidFill>
              </a:rPr>
              <a:t>DoD Instruction 6490.03. Deployment Health, 19 JUN 2019</a:t>
            </a:r>
          </a:p>
          <a:p>
            <a:pPr marL="742950" lvl="1" indent="-285750">
              <a:buFont typeface="Arial" panose="020B0604020202020204" pitchFamily="34" charset="0"/>
              <a:buChar char="•"/>
            </a:pPr>
            <a:r>
              <a:rPr lang="en-US" i="0" dirty="0">
                <a:solidFill>
                  <a:srgbClr val="003366"/>
                </a:solidFill>
              </a:rPr>
              <a:t>DHA-PI 6490.03. Deployment Health Procedures, 17 DEC 2019</a:t>
            </a:r>
          </a:p>
          <a:p>
            <a:pPr marL="742950" lvl="1" indent="-285750">
              <a:buFont typeface="Arial" panose="020B0604020202020204" pitchFamily="34" charset="0"/>
              <a:buChar char="•"/>
            </a:pPr>
            <a:r>
              <a:rPr lang="en-US" i="0" dirty="0">
                <a:solidFill>
                  <a:srgbClr val="003366"/>
                </a:solidFill>
              </a:rPr>
              <a:t>OPNAV Instruction 6100.3A. Deployment Health Assessment Process, 10 NOV 2014</a:t>
            </a:r>
          </a:p>
          <a:p>
            <a:r>
              <a:rPr lang="en-US" i="0" dirty="0">
                <a:solidFill>
                  <a:srgbClr val="003366"/>
                </a:solidFill>
              </a:rPr>
              <a:t>	</a:t>
            </a:r>
          </a:p>
          <a:p>
            <a:pPr marL="285750" indent="-285750">
              <a:buFont typeface="Arial" panose="020B0604020202020204" pitchFamily="34" charset="0"/>
              <a:buChar char="•"/>
            </a:pPr>
            <a:r>
              <a:rPr lang="en-US" i="0" dirty="0">
                <a:solidFill>
                  <a:srgbClr val="003366"/>
                </a:solidFill>
              </a:rPr>
              <a:t>Purpose:</a:t>
            </a:r>
          </a:p>
          <a:p>
            <a:pPr marL="742950" lvl="1" indent="-285750">
              <a:buFont typeface="Arial" panose="020B0604020202020204" pitchFamily="34" charset="0"/>
              <a:buChar char="•"/>
            </a:pPr>
            <a:r>
              <a:rPr lang="en-US" i="0" dirty="0">
                <a:solidFill>
                  <a:srgbClr val="003366"/>
                </a:solidFill>
              </a:rPr>
              <a:t>To identify health concerns and facilitate evaluation, care, and education throughout the deployment cycle. </a:t>
            </a:r>
          </a:p>
          <a:p>
            <a:endParaRPr lang="en-US" i="0" dirty="0">
              <a:solidFill>
                <a:srgbClr val="003366"/>
              </a:solidFill>
            </a:endParaRPr>
          </a:p>
          <a:p>
            <a:pPr marL="285750" indent="-285750">
              <a:buFont typeface="Arial" panose="020B0604020202020204" pitchFamily="34" charset="0"/>
              <a:buChar char="•"/>
            </a:pPr>
            <a:r>
              <a:rPr lang="en-US" i="0" dirty="0">
                <a:solidFill>
                  <a:srgbClr val="003366"/>
                </a:solidFill>
              </a:rPr>
              <a:t>Requirements:</a:t>
            </a:r>
          </a:p>
          <a:p>
            <a:pPr marL="800100" lvl="1" indent="-342900">
              <a:buFont typeface="+mj-lt"/>
              <a:buAutoNum type="arabicPeriod"/>
            </a:pPr>
            <a:r>
              <a:rPr lang="en-US" i="0" dirty="0">
                <a:solidFill>
                  <a:srgbClr val="003366"/>
                </a:solidFill>
              </a:rPr>
              <a:t>Deployment health assessments are required for all deployments ashore greater than 30 days outside the United States, and </a:t>
            </a:r>
          </a:p>
          <a:p>
            <a:pPr marL="800100" lvl="1" indent="-342900">
              <a:buFont typeface="+mj-lt"/>
              <a:buAutoNum type="arabicPeriod"/>
            </a:pPr>
            <a:r>
              <a:rPr lang="en-US" i="0" dirty="0">
                <a:solidFill>
                  <a:srgbClr val="003366"/>
                </a:solidFill>
              </a:rPr>
              <a:t>For deployments and military operations based on health risk and the decision of the combatant commander, Service component commander or commander exercising operational control.</a:t>
            </a:r>
          </a:p>
          <a:p>
            <a:pPr marR="0" lvl="0" algn="l" defTabSz="914400" rtl="0" eaLnBrk="0" fontAlgn="base" latinLnBrk="0" hangingPunct="0">
              <a:lnSpc>
                <a:spcPct val="100000"/>
              </a:lnSpc>
              <a:spcBef>
                <a:spcPts val="725"/>
              </a:spcBef>
              <a:spcAft>
                <a:spcPts val="725"/>
              </a:spcAft>
              <a:buClr>
                <a:srgbClr val="000000"/>
              </a:buClr>
              <a:buSzTx/>
              <a:tabLst/>
              <a:defRPr/>
            </a:pPr>
            <a:endParaRPr kumimoji="0" lang="en-US" sz="2000" b="1" i="0" u="none" strike="noStrike" kern="0" cap="none" spc="0" normalizeH="0" baseline="0" noProof="0" dirty="0">
              <a:ln>
                <a:noFill/>
              </a:ln>
              <a:solidFill>
                <a:srgbClr val="002060"/>
              </a:solidFill>
              <a:effectLst/>
              <a:uLnTx/>
              <a:uFillTx/>
              <a:latin typeface="Arial" charset="0"/>
              <a:ea typeface="+mn-ea"/>
              <a:cs typeface="Times New Roman" pitchFamily="18" charset="0"/>
            </a:endParaRPr>
          </a:p>
          <a:p>
            <a:pPr marL="228600" marR="0" lvl="0" indent="-228600" algn="l" defTabSz="914400" rtl="0" eaLnBrk="0" fontAlgn="base" latinLnBrk="0" hangingPunct="0">
              <a:lnSpc>
                <a:spcPct val="100000"/>
              </a:lnSpc>
              <a:spcBef>
                <a:spcPts val="725"/>
              </a:spcBef>
              <a:spcAft>
                <a:spcPts val="725"/>
              </a:spcAft>
              <a:buClr>
                <a:srgbClr val="000000"/>
              </a:buClr>
              <a:buSzTx/>
              <a:buFont typeface="Arial" pitchFamily="34" charset="0"/>
              <a:buChar char="•"/>
              <a:tabLst/>
              <a:defRPr/>
            </a:pPr>
            <a:endParaRPr kumimoji="0" lang="en-US" sz="2000" b="1" i="0" u="none" strike="noStrike" kern="0" cap="none" spc="0" normalizeH="0" baseline="0" noProof="0" dirty="0">
              <a:ln>
                <a:noFill/>
              </a:ln>
              <a:solidFill>
                <a:srgbClr val="002060"/>
              </a:solidFill>
              <a:effectLst/>
              <a:uLnTx/>
              <a:uFillTx/>
              <a:latin typeface="Arial"/>
              <a:ea typeface="+mn-ea"/>
              <a:cs typeface="Times New Roman" pitchFamily="18" charset="0"/>
            </a:endParaRPr>
          </a:p>
        </p:txBody>
      </p:sp>
      <p:sp>
        <p:nvSpPr>
          <p:cNvPr id="7" name="TextBox 6"/>
          <p:cNvSpPr txBox="1"/>
          <p:nvPr/>
        </p:nvSpPr>
        <p:spPr>
          <a:xfrm>
            <a:off x="3886200" y="6352401"/>
            <a:ext cx="13211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9900"/>
                </a:solidFill>
                <a:effectLst/>
                <a:uLnTx/>
                <a:uFillTx/>
                <a:latin typeface="Arial" charset="0"/>
                <a:ea typeface="+mn-ea"/>
                <a:cs typeface="Arial" charset="0"/>
              </a:rPr>
              <a:t>UNCLASSIFIED</a:t>
            </a:r>
          </a:p>
        </p:txBody>
      </p:sp>
      <p:sp>
        <p:nvSpPr>
          <p:cNvPr id="8" name="Slide Number Placeholder 3"/>
          <p:cNvSpPr>
            <a:spLocks noGrp="1"/>
          </p:cNvSpPr>
          <p:nvPr>
            <p:ph type="sldNum" sz="quarter" idx="11"/>
          </p:nvPr>
        </p:nvSpPr>
        <p:spPr>
          <a:xfrm>
            <a:off x="8839200" y="6477000"/>
            <a:ext cx="304800" cy="304800"/>
          </a:xfrm>
        </p:spPr>
        <p:txBody>
          <a:bodyPr/>
          <a:lstStyle/>
          <a:p>
            <a:pPr>
              <a:defRPr/>
            </a:pPr>
            <a:fld id="{3412B319-6C18-4850-85B2-82DBED2EB12E}" type="slidenum">
              <a:rPr lang="en-US" smtClean="0"/>
              <a:pPr>
                <a:defRPr/>
              </a:pPr>
              <a:t>4</a:t>
            </a:fld>
            <a:endParaRPr lang="en-US" dirty="0"/>
          </a:p>
        </p:txBody>
      </p:sp>
    </p:spTree>
    <p:extLst>
      <p:ext uri="{BB962C8B-B14F-4D97-AF65-F5344CB8AC3E}">
        <p14:creationId xmlns:p14="http://schemas.microsoft.com/office/powerpoint/2010/main" val="354790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txBox="1">
            <a:spLocks/>
          </p:cNvSpPr>
          <p:nvPr/>
        </p:nvSpPr>
        <p:spPr bwMode="auto">
          <a:xfrm>
            <a:off x="8839200" y="6455734"/>
            <a:ext cx="304800"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EDB734-93E0-4C21-95DA-961636A2D9B6}" type="slidenum">
              <a:rPr kumimoji="0" lang="en-US" sz="1200" b="0" i="0" u="none" strike="noStrike" kern="1200" cap="none" spc="0" normalizeH="0" baseline="0" noProof="0" smtClean="0">
                <a:ln>
                  <a:noFill/>
                </a:ln>
                <a:solidFill>
                  <a:schemeClr val="tx1"/>
                </a:solidFill>
                <a:effectLst/>
                <a:uLnTx/>
                <a:uFillTx/>
                <a:latin typeface="Arial" charset="0"/>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chemeClr val="tx1"/>
              </a:solidFill>
              <a:effectLst/>
              <a:uLnTx/>
              <a:uFillTx/>
              <a:latin typeface="Arial" charset="0"/>
              <a:ea typeface="+mn-ea"/>
              <a:cs typeface="Times New Roman" pitchFamily="18" charset="0"/>
            </a:endParaRPr>
          </a:p>
        </p:txBody>
      </p:sp>
      <p:sp>
        <p:nvSpPr>
          <p:cNvPr id="43" name="Title 1"/>
          <p:cNvSpPr>
            <a:spLocks noGrp="1"/>
          </p:cNvSpPr>
          <p:nvPr>
            <p:ph type="title"/>
          </p:nvPr>
        </p:nvSpPr>
        <p:spPr>
          <a:xfrm>
            <a:off x="0" y="304009"/>
            <a:ext cx="9144000" cy="584012"/>
          </a:xfrm>
        </p:spPr>
        <p:txBody>
          <a:bodyPr/>
          <a:lstStyle/>
          <a:p>
            <a:pPr eaLnBrk="1" hangingPunct="1">
              <a:defRPr/>
            </a:pPr>
            <a:r>
              <a:rPr lang="en-US" sz="2800" i="0" dirty="0">
                <a:solidFill>
                  <a:srgbClr val="003366"/>
                </a:solidFill>
                <a:cs typeface="Calibri" panose="020F0502020204030204" pitchFamily="34" charset="0"/>
              </a:rPr>
              <a:t>Deployment Health Compliance Information</a:t>
            </a:r>
            <a:r>
              <a:rPr lang="en-US" dirty="0">
                <a:solidFill>
                  <a:srgbClr val="03039B"/>
                </a:solidFill>
                <a:latin typeface="Calibri" panose="020F0502020204030204" pitchFamily="34" charset="0"/>
                <a:cs typeface="Calibri" panose="020F0502020204030204" pitchFamily="34" charset="0"/>
              </a:rPr>
              <a:t> </a:t>
            </a:r>
            <a:br>
              <a:rPr lang="en-US" dirty="0">
                <a:solidFill>
                  <a:srgbClr val="03039B"/>
                </a:solidFill>
                <a:latin typeface="Calibri" panose="020F0502020204030204" pitchFamily="34" charset="0"/>
                <a:cs typeface="Calibri" panose="020F0502020204030204" pitchFamily="34" charset="0"/>
              </a:rPr>
            </a:br>
            <a:endParaRPr lang="en-US" sz="1800" dirty="0">
              <a:solidFill>
                <a:srgbClr val="03039B"/>
              </a:solidFill>
              <a:latin typeface="Calibri" panose="020F0502020204030204" pitchFamily="34" charset="0"/>
              <a:cs typeface="Calibri" panose="020F0502020204030204" pitchFamily="34" charset="0"/>
            </a:endParaRPr>
          </a:p>
        </p:txBody>
      </p:sp>
      <p:sp>
        <p:nvSpPr>
          <p:cNvPr id="92" name="TextBox 91"/>
          <p:cNvSpPr txBox="1"/>
          <p:nvPr/>
        </p:nvSpPr>
        <p:spPr>
          <a:xfrm>
            <a:off x="3886200" y="6352401"/>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
        <p:nvSpPr>
          <p:cNvPr id="12" name="Rectangle 11"/>
          <p:cNvSpPr/>
          <p:nvPr/>
        </p:nvSpPr>
        <p:spPr>
          <a:xfrm>
            <a:off x="474783" y="1378276"/>
            <a:ext cx="8203223" cy="4770537"/>
          </a:xfrm>
          <a:prstGeom prst="rect">
            <a:avLst/>
          </a:prstGeom>
        </p:spPr>
        <p:txBody>
          <a:bodyPr wrap="square">
            <a:spAutoFit/>
          </a:bodyPr>
          <a:lstStyle/>
          <a:p>
            <a:pPr marL="285750" indent="-285750">
              <a:buFont typeface="Arial" panose="020B0604020202020204" pitchFamily="34" charset="0"/>
              <a:buChar char="•"/>
            </a:pPr>
            <a:r>
              <a:rPr lang="en-US" sz="1600" b="1" i="0" dirty="0">
                <a:solidFill>
                  <a:srgbClr val="002060"/>
                </a:solidFill>
              </a:rPr>
              <a:t>Pre-DHA (DD2795)    </a:t>
            </a:r>
            <a:endParaRPr lang="en-US" sz="1600" i="0" dirty="0">
              <a:solidFill>
                <a:srgbClr val="002060"/>
              </a:solidFill>
            </a:endParaRPr>
          </a:p>
          <a:p>
            <a:pPr marL="742950" lvl="1" indent="-285750">
              <a:buFont typeface="Arial" panose="020B0604020202020204" pitchFamily="34" charset="0"/>
              <a:buChar char="•"/>
            </a:pPr>
            <a:r>
              <a:rPr lang="en-US" sz="1600" i="0" dirty="0">
                <a:solidFill>
                  <a:srgbClr val="002060"/>
                </a:solidFill>
              </a:rPr>
              <a:t>Due 120 days or less from theater entry date.</a:t>
            </a:r>
          </a:p>
          <a:p>
            <a:pPr marL="742950" lvl="1" indent="-285750">
              <a:buFont typeface="Arial" panose="020B0604020202020204" pitchFamily="34" charset="0"/>
              <a:buChar char="•"/>
            </a:pPr>
            <a:r>
              <a:rPr lang="en-US" sz="1600" i="0" dirty="0">
                <a:solidFill>
                  <a:srgbClr val="002060"/>
                </a:solidFill>
              </a:rPr>
              <a:t>Form alone </a:t>
            </a:r>
            <a:r>
              <a:rPr lang="en-US" sz="1600" i="0" u="sng" dirty="0">
                <a:solidFill>
                  <a:srgbClr val="002060"/>
                </a:solidFill>
              </a:rPr>
              <a:t>does not trigger </a:t>
            </a:r>
            <a:r>
              <a:rPr lang="en-US" sz="1600" i="0" dirty="0">
                <a:solidFill>
                  <a:srgbClr val="002060"/>
                </a:solidFill>
              </a:rPr>
              <a:t>“Deployment Event” in MRRS or requirement for DD2796 after deployment.</a:t>
            </a:r>
          </a:p>
          <a:p>
            <a:pPr marL="742950" lvl="1" indent="-285750">
              <a:buFont typeface="Arial" panose="020B0604020202020204" pitchFamily="34" charset="0"/>
              <a:buChar char="•"/>
            </a:pPr>
            <a:endParaRPr lang="en-US" sz="1600" i="0" dirty="0">
              <a:solidFill>
                <a:srgbClr val="002060"/>
              </a:solidFill>
            </a:endParaRPr>
          </a:p>
          <a:p>
            <a:pPr marL="285750" lvl="1" indent="-285750">
              <a:buFont typeface="Arial" panose="020B0604020202020204" pitchFamily="34" charset="0"/>
              <a:buChar char="•"/>
            </a:pPr>
            <a:r>
              <a:rPr lang="en-US" sz="1600" b="1" i="0" dirty="0">
                <a:solidFill>
                  <a:srgbClr val="002060"/>
                </a:solidFill>
              </a:rPr>
              <a:t>PDHA (DD2796)     </a:t>
            </a:r>
            <a:endParaRPr lang="en-US" sz="1600" i="0" dirty="0">
              <a:solidFill>
                <a:srgbClr val="002060"/>
              </a:solidFill>
            </a:endParaRPr>
          </a:p>
          <a:p>
            <a:pPr marL="742950" lvl="1" indent="-285750">
              <a:buFont typeface="Arial" panose="020B0604020202020204" pitchFamily="34" charset="0"/>
              <a:buChar char="•"/>
            </a:pPr>
            <a:r>
              <a:rPr lang="en-US" sz="1600" i="0" dirty="0">
                <a:solidFill>
                  <a:srgbClr val="002060"/>
                </a:solidFill>
              </a:rPr>
              <a:t>Due between 30 days before and 30 days after theater departure date.</a:t>
            </a:r>
          </a:p>
          <a:p>
            <a:pPr marL="742950" lvl="1" indent="-285750">
              <a:buFont typeface="Arial" panose="020B0604020202020204" pitchFamily="34" charset="0"/>
              <a:buChar char="•"/>
            </a:pPr>
            <a:r>
              <a:rPr lang="en-US" sz="1600" i="0" dirty="0">
                <a:solidFill>
                  <a:srgbClr val="002060"/>
                </a:solidFill>
              </a:rPr>
              <a:t>Overdue at 31 days after theater departure date.</a:t>
            </a:r>
          </a:p>
          <a:p>
            <a:pPr marL="742950" lvl="1" indent="-285750">
              <a:buFont typeface="Arial" panose="020B0604020202020204" pitchFamily="34" charset="0"/>
              <a:buChar char="•"/>
            </a:pPr>
            <a:r>
              <a:rPr lang="en-US" sz="1600" i="0" dirty="0">
                <a:solidFill>
                  <a:srgbClr val="002060"/>
                </a:solidFill>
              </a:rPr>
              <a:t>Expires: at 89 days after theater departure, as DD2900 (PDHRA) is due beginning  90 days after theater departure date. </a:t>
            </a:r>
          </a:p>
          <a:p>
            <a:pPr marL="742950" lvl="1" indent="-285750">
              <a:buFont typeface="Arial" panose="020B0604020202020204" pitchFamily="34" charset="0"/>
              <a:buChar char="•"/>
            </a:pPr>
            <a:r>
              <a:rPr lang="en-US" sz="1600" b="1" i="0" u="sng" dirty="0">
                <a:solidFill>
                  <a:srgbClr val="002060"/>
                </a:solidFill>
              </a:rPr>
              <a:t>PDHA (D2796) is no longer required once the PDHRA (DD2900) is DUE. Complete and certify the DD2900 (PDHRA) instead.</a:t>
            </a:r>
          </a:p>
          <a:p>
            <a:pPr marL="742950" lvl="1" indent="-285750">
              <a:buFont typeface="Arial" panose="020B0604020202020204" pitchFamily="34" charset="0"/>
              <a:buChar char="•"/>
            </a:pPr>
            <a:endParaRPr lang="en-US" sz="1600" b="1" i="0" u="sng" dirty="0">
              <a:solidFill>
                <a:srgbClr val="002060"/>
              </a:solidFill>
            </a:endParaRPr>
          </a:p>
          <a:p>
            <a:pPr marL="285750" indent="-285750">
              <a:buFont typeface="Arial" panose="020B0604020202020204" pitchFamily="34" charset="0"/>
              <a:buChar char="•"/>
            </a:pPr>
            <a:r>
              <a:rPr lang="en-US" sz="1600" b="1" i="0" dirty="0">
                <a:solidFill>
                  <a:srgbClr val="002060"/>
                </a:solidFill>
              </a:rPr>
              <a:t>PDHRA (DD2900)   </a:t>
            </a:r>
            <a:r>
              <a:rPr lang="en-US" sz="1600" i="0" dirty="0">
                <a:solidFill>
                  <a:srgbClr val="002060"/>
                </a:solidFill>
              </a:rPr>
              <a:t> </a:t>
            </a:r>
          </a:p>
          <a:p>
            <a:pPr marL="742950" lvl="1" indent="-285750">
              <a:buFont typeface="Arial" panose="020B0604020202020204" pitchFamily="34" charset="0"/>
              <a:buChar char="•"/>
            </a:pPr>
            <a:r>
              <a:rPr lang="en-US" sz="1600" i="0" dirty="0">
                <a:solidFill>
                  <a:srgbClr val="002060"/>
                </a:solidFill>
              </a:rPr>
              <a:t>Due between 90 and 180 days after theater departure date.</a:t>
            </a:r>
          </a:p>
          <a:p>
            <a:pPr marL="742950" lvl="1" indent="-285750">
              <a:buFont typeface="Arial" panose="020B0604020202020204" pitchFamily="34" charset="0"/>
              <a:buChar char="•"/>
            </a:pPr>
            <a:r>
              <a:rPr lang="en-US" sz="1600" i="0" dirty="0">
                <a:solidFill>
                  <a:srgbClr val="002060"/>
                </a:solidFill>
              </a:rPr>
              <a:t>Overdue 181 days after theater departure date.</a:t>
            </a:r>
          </a:p>
          <a:p>
            <a:pPr marL="742950" lvl="1" indent="-285750">
              <a:buFont typeface="Arial" panose="020B0604020202020204" pitchFamily="34" charset="0"/>
              <a:buChar char="•"/>
            </a:pPr>
            <a:r>
              <a:rPr lang="en-US" sz="1600" i="0" dirty="0">
                <a:solidFill>
                  <a:srgbClr val="002060"/>
                </a:solidFill>
              </a:rPr>
              <a:t>Expires: </a:t>
            </a:r>
            <a:r>
              <a:rPr lang="en-US" sz="1600" b="1" i="0" u="sng" dirty="0">
                <a:solidFill>
                  <a:srgbClr val="002060"/>
                </a:solidFill>
              </a:rPr>
              <a:t>Does not expire.</a:t>
            </a:r>
            <a:r>
              <a:rPr lang="en-US" sz="1600" i="0" dirty="0">
                <a:solidFill>
                  <a:srgbClr val="002060"/>
                </a:solidFill>
              </a:rPr>
              <a:t> </a:t>
            </a:r>
          </a:p>
          <a:p>
            <a:pPr marL="742950" lvl="1" indent="-285750">
              <a:buFont typeface="Arial" panose="020B0604020202020204" pitchFamily="34" charset="0"/>
              <a:buChar char="•"/>
            </a:pPr>
            <a:r>
              <a:rPr lang="en-US" sz="1600" i="0" dirty="0">
                <a:solidFill>
                  <a:srgbClr val="002060"/>
                </a:solidFill>
              </a:rPr>
              <a:t>Exception: Another deployment cycle begins and D2795 (Pre-DHA) is completed.  </a:t>
            </a:r>
            <a:endParaRPr lang="en-US" sz="1600" dirty="0"/>
          </a:p>
        </p:txBody>
      </p:sp>
    </p:spTree>
    <p:extLst>
      <p:ext uri="{BB962C8B-B14F-4D97-AF65-F5344CB8AC3E}">
        <p14:creationId xmlns:p14="http://schemas.microsoft.com/office/powerpoint/2010/main" val="105691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270" y="256838"/>
            <a:ext cx="7391400" cy="430887"/>
          </a:xfrm>
        </p:spPr>
        <p:txBody>
          <a:bodyPr/>
          <a:lstStyle/>
          <a:p>
            <a:r>
              <a:rPr lang="en-US" sz="2800" i="0" dirty="0">
                <a:solidFill>
                  <a:srgbClr val="003366"/>
                </a:solidFill>
                <a:effectLst>
                  <a:outerShdw blurRad="38100" dist="38100" dir="2700000" algn="tl">
                    <a:srgbClr val="000000">
                      <a:alpha val="43137"/>
                    </a:srgbClr>
                  </a:outerShdw>
                </a:effectLst>
              </a:rPr>
              <a:t>DHA Exemptions</a:t>
            </a:r>
          </a:p>
        </p:txBody>
      </p:sp>
      <p:sp>
        <p:nvSpPr>
          <p:cNvPr id="3" name="Content Placeholder 2"/>
          <p:cNvSpPr>
            <a:spLocks noGrp="1"/>
          </p:cNvSpPr>
          <p:nvPr>
            <p:ph idx="1"/>
          </p:nvPr>
        </p:nvSpPr>
        <p:spPr>
          <a:xfrm>
            <a:off x="624253" y="1587852"/>
            <a:ext cx="7921873" cy="4721004"/>
          </a:xfrm>
        </p:spPr>
        <p:txBody>
          <a:bodyPr/>
          <a:lstStyle/>
          <a:p>
            <a:r>
              <a:rPr lang="en-US" sz="1800" i="0" dirty="0">
                <a:cs typeface="Arial" panose="020B0604020202020204" pitchFamily="34" charset="0"/>
              </a:rPr>
              <a:t>Shipboard</a:t>
            </a:r>
            <a:r>
              <a:rPr lang="en-US" sz="1800" i="0" dirty="0"/>
              <a:t> operations that are not anticipated to involve operations ashore or health risks that are beyond the scope of standard shipboard occupational health programs.</a:t>
            </a:r>
          </a:p>
          <a:p>
            <a:r>
              <a:rPr lang="en-US" sz="1800" i="0" dirty="0"/>
              <a:t>Deployments of shorter duration, 30 days or less, outside the United States.</a:t>
            </a:r>
          </a:p>
          <a:p>
            <a:r>
              <a:rPr lang="en-US" sz="1800" i="0" dirty="0"/>
              <a:t>Deployments within the United States and its Territories. </a:t>
            </a:r>
          </a:p>
          <a:p>
            <a:r>
              <a:rPr lang="en-US" sz="1800" i="0" dirty="0"/>
              <a:t>Deployments to enduring locations within operational areas, i.e., Japan, South Korea, Germany, Spain, Italy, and Bahrain (Manama).</a:t>
            </a:r>
          </a:p>
          <a:p>
            <a:pPr marL="457200" lvl="1" indent="0">
              <a:buNone/>
            </a:pPr>
            <a:r>
              <a:rPr lang="en-US" sz="1800" i="0" dirty="0">
                <a:solidFill>
                  <a:srgbClr val="002060"/>
                </a:solidFill>
              </a:rPr>
              <a:t>Enduring Location – A geographic site designated by the DoD for strategic access and use to support U.S. security interests for the foreseeable future (DoDINST 3000.12).</a:t>
            </a:r>
          </a:p>
          <a:p>
            <a:pPr>
              <a:buNone/>
            </a:pPr>
            <a:r>
              <a:rPr lang="en-US" sz="1800" dirty="0">
                <a:solidFill>
                  <a:srgbClr val="FF0000"/>
                </a:solidFill>
              </a:rPr>
              <a:t>Note:  Shipboard deployments on foreign vessels are NOT exempt from the deployment-related health assessments.</a:t>
            </a:r>
          </a:p>
        </p:txBody>
      </p:sp>
      <p:sp>
        <p:nvSpPr>
          <p:cNvPr id="4" name="Slide Number Placeholder 3"/>
          <p:cNvSpPr>
            <a:spLocks noGrp="1"/>
          </p:cNvSpPr>
          <p:nvPr>
            <p:ph type="sldNum" sz="quarter" idx="11"/>
          </p:nvPr>
        </p:nvSpPr>
        <p:spPr/>
        <p:txBody>
          <a:bodyPr/>
          <a:lstStyle/>
          <a:p>
            <a:pPr>
              <a:defRPr/>
            </a:pPr>
            <a:fld id="{3412B319-6C18-4850-85B2-82DBED2EB12E}" type="slidenum">
              <a:rPr lang="en-US" smtClean="0"/>
              <a:pPr>
                <a:defRPr/>
              </a:pPr>
              <a:t>6</a:t>
            </a:fld>
            <a:endParaRPr lang="en-US" dirty="0"/>
          </a:p>
        </p:txBody>
      </p:sp>
      <p:sp>
        <p:nvSpPr>
          <p:cNvPr id="5" name="TextBox 4"/>
          <p:cNvSpPr txBox="1"/>
          <p:nvPr/>
        </p:nvSpPr>
        <p:spPr>
          <a:xfrm>
            <a:off x="3886200" y="6352401"/>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Tree>
    <p:extLst>
      <p:ext uri="{BB962C8B-B14F-4D97-AF65-F5344CB8AC3E}">
        <p14:creationId xmlns:p14="http://schemas.microsoft.com/office/powerpoint/2010/main" val="3414895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197560" y="221433"/>
            <a:ext cx="6735726" cy="650631"/>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a:ea typeface="+mn-ea"/>
                <a:cs typeface="Times New Roman" pitchFamily="18" charset="0"/>
              </a:rPr>
              <a:t>Commander Directed DHAs </a:t>
            </a:r>
          </a:p>
        </p:txBody>
      </p:sp>
      <p:sp>
        <p:nvSpPr>
          <p:cNvPr id="7" name="TextBox 6"/>
          <p:cNvSpPr txBox="1"/>
          <p:nvPr/>
        </p:nvSpPr>
        <p:spPr>
          <a:xfrm>
            <a:off x="3886200" y="6352401"/>
            <a:ext cx="13211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9900"/>
                </a:solidFill>
                <a:effectLst/>
                <a:uLnTx/>
                <a:uFillTx/>
                <a:latin typeface="Arial" charset="0"/>
                <a:ea typeface="+mn-ea"/>
                <a:cs typeface="Arial" charset="0"/>
              </a:rPr>
              <a:t>UNCLASSIFIED</a:t>
            </a:r>
          </a:p>
        </p:txBody>
      </p:sp>
      <p:sp>
        <p:nvSpPr>
          <p:cNvPr id="9" name="Slide Number Placeholder 3"/>
          <p:cNvSpPr>
            <a:spLocks noGrp="1"/>
          </p:cNvSpPr>
          <p:nvPr>
            <p:ph type="sldNum" sz="quarter" idx="11"/>
          </p:nvPr>
        </p:nvSpPr>
        <p:spPr>
          <a:xfrm>
            <a:off x="8839200" y="6477000"/>
            <a:ext cx="304800" cy="304800"/>
          </a:xfrm>
        </p:spPr>
        <p:txBody>
          <a:bodyPr/>
          <a:lstStyle/>
          <a:p>
            <a:pPr>
              <a:defRPr/>
            </a:pPr>
            <a:fld id="{3412B319-6C18-4850-85B2-82DBED2EB12E}" type="slidenum">
              <a:rPr lang="en-US" smtClean="0"/>
              <a:pPr>
                <a:defRPr/>
              </a:pPr>
              <a:t>7</a:t>
            </a:fld>
            <a:endParaRPr lang="en-US" dirty="0"/>
          </a:p>
        </p:txBody>
      </p:sp>
      <p:sp>
        <p:nvSpPr>
          <p:cNvPr id="10" name="Subtitle 2"/>
          <p:cNvSpPr txBox="1">
            <a:spLocks/>
          </p:cNvSpPr>
          <p:nvPr/>
        </p:nvSpPr>
        <p:spPr>
          <a:xfrm>
            <a:off x="553088" y="1484771"/>
            <a:ext cx="8044961" cy="4795205"/>
          </a:xfrm>
          <a:prstGeom prst="rect">
            <a:avLst/>
          </a:prstGeom>
        </p:spPr>
        <p:txBody>
          <a:bodyPr/>
          <a:lstStyle/>
          <a:p>
            <a:pPr marL="285750" indent="-285750" eaLnBrk="0" hangingPunct="0">
              <a:spcBef>
                <a:spcPts val="725"/>
              </a:spcBef>
              <a:spcAft>
                <a:spcPts val="725"/>
              </a:spcAft>
              <a:buClr>
                <a:srgbClr val="000000"/>
              </a:buClr>
              <a:buFont typeface="Arial" panose="020B0604020202020204" pitchFamily="34" charset="0"/>
              <a:buChar char="•"/>
              <a:defRPr/>
            </a:pPr>
            <a:r>
              <a:rPr lang="en-US" sz="1700" i="0" kern="0" dirty="0">
                <a:solidFill>
                  <a:srgbClr val="002060"/>
                </a:solidFill>
              </a:rPr>
              <a:t>NORTHCOM - </a:t>
            </a:r>
            <a:r>
              <a:rPr lang="en-US" sz="1700" i="0" dirty="0">
                <a:solidFill>
                  <a:srgbClr val="002060"/>
                </a:solidFill>
              </a:rPr>
              <a:t>DRHAs are required for deployments to Southern Border Operations (Shipboard deployments are exempt).</a:t>
            </a:r>
          </a:p>
          <a:p>
            <a:pPr marL="742950" lvl="1" indent="-285750" eaLnBrk="0" hangingPunct="0">
              <a:spcBef>
                <a:spcPts val="725"/>
              </a:spcBef>
              <a:spcAft>
                <a:spcPts val="725"/>
              </a:spcAft>
              <a:buClr>
                <a:srgbClr val="000000"/>
              </a:buClr>
              <a:buFont typeface="Arial" panose="020B0604020202020204" pitchFamily="34" charset="0"/>
              <a:buChar char="•"/>
              <a:defRPr/>
            </a:pPr>
            <a:r>
              <a:rPr lang="en-US" sz="1700" i="0" kern="0" dirty="0">
                <a:solidFill>
                  <a:srgbClr val="002060"/>
                </a:solidFill>
              </a:rPr>
              <a:t>ASD HA Memo, 6 Mar 2025 – Completing DRHAs Associated with Deployment to Southern Border Operations.</a:t>
            </a:r>
            <a:endParaRPr lang="en-US" sz="1700" i="0" dirty="0">
              <a:solidFill>
                <a:srgbClr val="002060"/>
              </a:solidFill>
            </a:endParaRPr>
          </a:p>
          <a:p>
            <a:pPr marL="285750" indent="-285750" eaLnBrk="0" hangingPunct="0">
              <a:spcBef>
                <a:spcPts val="725"/>
              </a:spcBef>
              <a:spcAft>
                <a:spcPts val="725"/>
              </a:spcAft>
              <a:buClr>
                <a:srgbClr val="000000"/>
              </a:buClr>
              <a:buFont typeface="Arial" panose="020B0604020202020204" pitchFamily="34" charset="0"/>
              <a:buChar char="•"/>
              <a:defRPr/>
            </a:pPr>
            <a:r>
              <a:rPr lang="en-US" sz="1700" i="0" dirty="0">
                <a:solidFill>
                  <a:srgbClr val="002060"/>
                </a:solidFill>
              </a:rPr>
              <a:t>CSGs, Navy Surface Forces Commanders – Identified Service members deploying to, redeploying from (returning from deployment), or have redeployed (returned) from the Weapons Engagement Zone (WEZ) in the CENTCOM AOR are required to complete the DHAs.</a:t>
            </a:r>
          </a:p>
          <a:p>
            <a:pPr marL="285750" lvl="0" indent="-285750" eaLnBrk="0" hangingPunct="0">
              <a:spcBef>
                <a:spcPts val="725"/>
              </a:spcBef>
              <a:spcAft>
                <a:spcPts val="725"/>
              </a:spcAft>
              <a:buClr>
                <a:srgbClr val="000000"/>
              </a:buClr>
              <a:buFont typeface="Arial" panose="020B0604020202020204" pitchFamily="34" charset="0"/>
              <a:buChar char="•"/>
              <a:defRPr/>
            </a:pPr>
            <a:r>
              <a:rPr lang="en-US" sz="1700" i="0" dirty="0">
                <a:solidFill>
                  <a:srgbClr val="002060"/>
                </a:solidFill>
              </a:rPr>
              <a:t>CENTCOM – DHAs are required for deployments to AOR except Bahrain and shipboard.</a:t>
            </a:r>
          </a:p>
          <a:p>
            <a:pPr marL="742950" lvl="1" indent="-285750" eaLnBrk="0" hangingPunct="0">
              <a:spcBef>
                <a:spcPts val="725"/>
              </a:spcBef>
              <a:spcAft>
                <a:spcPts val="725"/>
              </a:spcAft>
              <a:buClr>
                <a:srgbClr val="000000"/>
              </a:buClr>
              <a:buFont typeface="Arial" panose="020B0604020202020204" pitchFamily="34" charset="0"/>
              <a:buChar char="•"/>
              <a:defRPr/>
            </a:pPr>
            <a:r>
              <a:rPr lang="en-US" sz="1700" i="0" dirty="0">
                <a:solidFill>
                  <a:srgbClr val="002060"/>
                </a:solidFill>
              </a:rPr>
              <a:t>NAVCENT – DHAs are required for deployments greater than 30 days on ground to Isa AB Bahrain.</a:t>
            </a:r>
          </a:p>
          <a:p>
            <a:pPr marL="285750" lvl="0" indent="-285750" eaLnBrk="0" hangingPunct="0">
              <a:spcBef>
                <a:spcPts val="725"/>
              </a:spcBef>
              <a:spcAft>
                <a:spcPts val="725"/>
              </a:spcAft>
              <a:buClr>
                <a:srgbClr val="000000"/>
              </a:buClr>
              <a:buFont typeface="Arial" panose="020B0604020202020204" pitchFamily="34" charset="0"/>
              <a:buChar char="•"/>
              <a:defRPr/>
            </a:pPr>
            <a:r>
              <a:rPr lang="en-US" sz="1700" i="0" dirty="0">
                <a:solidFill>
                  <a:srgbClr val="002060"/>
                </a:solidFill>
              </a:rPr>
              <a:t>SOUTHCOM – DHAs are required for deployments greater than 30 days on ground to GTMO Cuba.</a:t>
            </a:r>
          </a:p>
        </p:txBody>
      </p:sp>
    </p:spTree>
    <p:extLst>
      <p:ext uri="{BB962C8B-B14F-4D97-AF65-F5344CB8AC3E}">
        <p14:creationId xmlns:p14="http://schemas.microsoft.com/office/powerpoint/2010/main" val="196840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975F9-1A95-6AFC-DC37-2F51C2073422}"/>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971DE411-CBC2-EF5C-F817-F8E7F31C75E8}"/>
              </a:ext>
            </a:extLst>
          </p:cNvPr>
          <p:cNvSpPr txBox="1">
            <a:spLocks/>
          </p:cNvSpPr>
          <p:nvPr/>
        </p:nvSpPr>
        <p:spPr>
          <a:xfrm>
            <a:off x="1197560" y="221433"/>
            <a:ext cx="6735726" cy="650631"/>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a:ea typeface="+mn-ea"/>
                <a:cs typeface="Times New Roman" pitchFamily="18" charset="0"/>
              </a:rPr>
              <a:t>Commander Directed DHA</a:t>
            </a:r>
            <a:r>
              <a:rPr kumimoji="0" lang="en-US" sz="2800" b="1" i="0" u="none" strike="noStrike" kern="1200" cap="none" spc="0" normalizeH="0" noProof="0" dirty="0">
                <a:ln>
                  <a:noFill/>
                </a:ln>
                <a:solidFill>
                  <a:srgbClr val="002060"/>
                </a:solidFill>
                <a:effectLst>
                  <a:outerShdw blurRad="38100" dist="38100" dir="2700000" algn="tl">
                    <a:srgbClr val="000000">
                      <a:alpha val="43137"/>
                    </a:srgbClr>
                  </a:outerShdw>
                </a:effectLst>
                <a:uLnTx/>
                <a:uFillTx/>
                <a:latin typeface="Arial"/>
                <a:ea typeface="+mn-ea"/>
                <a:cs typeface="Times New Roman" pitchFamily="18" charset="0"/>
              </a:rPr>
              <a:t> Process</a:t>
            </a:r>
            <a:r>
              <a:rPr kumimoji="0" lang="en-US"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a:ea typeface="+mn-ea"/>
                <a:cs typeface="Times New Roman" pitchFamily="18" charset="0"/>
              </a:rPr>
              <a:t> </a:t>
            </a:r>
          </a:p>
        </p:txBody>
      </p:sp>
      <p:sp>
        <p:nvSpPr>
          <p:cNvPr id="7" name="TextBox 6">
            <a:extLst>
              <a:ext uri="{FF2B5EF4-FFF2-40B4-BE49-F238E27FC236}">
                <a16:creationId xmlns:a16="http://schemas.microsoft.com/office/drawing/2014/main" id="{B3143DB1-982D-A795-5ED4-A272F48F1FB2}"/>
              </a:ext>
            </a:extLst>
          </p:cNvPr>
          <p:cNvSpPr txBox="1"/>
          <p:nvPr/>
        </p:nvSpPr>
        <p:spPr>
          <a:xfrm>
            <a:off x="3886200" y="6352401"/>
            <a:ext cx="13211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9900"/>
                </a:solidFill>
                <a:effectLst/>
                <a:uLnTx/>
                <a:uFillTx/>
                <a:latin typeface="Arial" charset="0"/>
                <a:ea typeface="+mn-ea"/>
                <a:cs typeface="Arial" charset="0"/>
              </a:rPr>
              <a:t>UNCLASSIFIED</a:t>
            </a:r>
          </a:p>
        </p:txBody>
      </p:sp>
      <p:sp>
        <p:nvSpPr>
          <p:cNvPr id="9" name="Slide Number Placeholder 3">
            <a:extLst>
              <a:ext uri="{FF2B5EF4-FFF2-40B4-BE49-F238E27FC236}">
                <a16:creationId xmlns:a16="http://schemas.microsoft.com/office/drawing/2014/main" id="{F71225B5-FE34-9083-CAB8-01C4835043FB}"/>
              </a:ext>
            </a:extLst>
          </p:cNvPr>
          <p:cNvSpPr>
            <a:spLocks noGrp="1"/>
          </p:cNvSpPr>
          <p:nvPr>
            <p:ph type="sldNum" sz="quarter" idx="11"/>
          </p:nvPr>
        </p:nvSpPr>
        <p:spPr>
          <a:xfrm>
            <a:off x="8839200" y="6477000"/>
            <a:ext cx="304800" cy="304800"/>
          </a:xfrm>
        </p:spPr>
        <p:txBody>
          <a:bodyPr/>
          <a:lstStyle/>
          <a:p>
            <a:pPr>
              <a:defRPr/>
            </a:pPr>
            <a:fld id="{3412B319-6C18-4850-85B2-82DBED2EB12E}" type="slidenum">
              <a:rPr lang="en-US" smtClean="0"/>
              <a:pPr>
                <a:defRPr/>
              </a:pPr>
              <a:t>8</a:t>
            </a:fld>
            <a:endParaRPr lang="en-US" dirty="0"/>
          </a:p>
        </p:txBody>
      </p:sp>
      <p:sp>
        <p:nvSpPr>
          <p:cNvPr id="10" name="Subtitle 2">
            <a:extLst>
              <a:ext uri="{FF2B5EF4-FFF2-40B4-BE49-F238E27FC236}">
                <a16:creationId xmlns:a16="http://schemas.microsoft.com/office/drawing/2014/main" id="{AC1EA462-AB06-6833-E174-C3C6290EB015}"/>
              </a:ext>
            </a:extLst>
          </p:cNvPr>
          <p:cNvSpPr txBox="1">
            <a:spLocks/>
          </p:cNvSpPr>
          <p:nvPr/>
        </p:nvSpPr>
        <p:spPr>
          <a:xfrm>
            <a:off x="544379" y="1383636"/>
            <a:ext cx="8044961" cy="4944728"/>
          </a:xfrm>
          <a:prstGeom prst="rect">
            <a:avLst/>
          </a:prstGeom>
        </p:spPr>
        <p:txBody>
          <a:bodyPr/>
          <a:lstStyle/>
          <a:p>
            <a:pPr marL="285750" lvl="0" indent="-285750" eaLnBrk="0" hangingPunct="0">
              <a:spcBef>
                <a:spcPts val="725"/>
              </a:spcBef>
              <a:spcAft>
                <a:spcPts val="725"/>
              </a:spcAft>
              <a:buClr>
                <a:srgbClr val="000000"/>
              </a:buClr>
              <a:buFont typeface="Arial" panose="020B0604020202020204" pitchFamily="34" charset="0"/>
              <a:buChar char="•"/>
              <a:defRPr/>
            </a:pPr>
            <a:r>
              <a:rPr lang="en-US" sz="1600" i="0" dirty="0">
                <a:solidFill>
                  <a:srgbClr val="002060"/>
                </a:solidFill>
              </a:rPr>
              <a:t>Combatant commander, Service component commander or commander exercising operational control</a:t>
            </a:r>
            <a:r>
              <a:rPr kumimoji="0" lang="en-US" sz="1600" b="1" i="0" u="none" strike="noStrike" kern="0" cap="none" spc="0" normalizeH="0" baseline="0" noProof="0" dirty="0">
                <a:ln>
                  <a:noFill/>
                </a:ln>
                <a:solidFill>
                  <a:srgbClr val="002060"/>
                </a:solidFill>
                <a:effectLst/>
                <a:uLnTx/>
                <a:uFillTx/>
              </a:rPr>
              <a:t> issues a directive/mandate to unit(s) to complete the DHAs due to health threats/concerns during the</a:t>
            </a:r>
            <a:r>
              <a:rPr kumimoji="0" lang="en-US" sz="1600" b="1" i="0" u="none" strike="noStrike" kern="0" cap="none" spc="0" normalizeH="0" noProof="0" dirty="0">
                <a:ln>
                  <a:noFill/>
                </a:ln>
                <a:solidFill>
                  <a:srgbClr val="002060"/>
                </a:solidFill>
                <a:effectLst/>
                <a:uLnTx/>
                <a:uFillTx/>
              </a:rPr>
              <a:t> deployment</a:t>
            </a:r>
            <a:r>
              <a:rPr lang="en-US" sz="1600" i="0" kern="0" dirty="0">
                <a:solidFill>
                  <a:srgbClr val="002060"/>
                </a:solidFill>
              </a:rPr>
              <a:t>, regardless of deployment location or duration.</a:t>
            </a:r>
            <a:endParaRPr kumimoji="0" lang="en-US" sz="1600" b="1" i="0" u="none" strike="noStrike" kern="0" cap="none" spc="0" normalizeH="0" baseline="0" noProof="0" dirty="0">
              <a:ln>
                <a:noFill/>
              </a:ln>
              <a:solidFill>
                <a:srgbClr val="002060"/>
              </a:solidFill>
              <a:effectLst/>
              <a:uLnTx/>
              <a:uFillTx/>
            </a:endParaRPr>
          </a:p>
          <a:p>
            <a:pPr marL="285750" lvl="0" indent="-285750" eaLnBrk="0" hangingPunct="0">
              <a:spcBef>
                <a:spcPts val="725"/>
              </a:spcBef>
              <a:spcAft>
                <a:spcPts val="725"/>
              </a:spcAft>
              <a:buClr>
                <a:srgbClr val="000000"/>
              </a:buClr>
              <a:buFont typeface="Arial" panose="020B0604020202020204" pitchFamily="34" charset="0"/>
              <a:buChar char="•"/>
              <a:defRPr/>
            </a:pPr>
            <a:r>
              <a:rPr lang="en-US" sz="1600" i="0" kern="0" dirty="0">
                <a:solidFill>
                  <a:srgbClr val="002060"/>
                </a:solidFill>
              </a:rPr>
              <a:t>Unit identifies Service members involved/associated with the deployment/incident and directs completion of the DHAs in EHA based on DHA compliance timeframes. </a:t>
            </a:r>
          </a:p>
          <a:p>
            <a:pPr marL="285750" lvl="0" indent="-285750" eaLnBrk="0" hangingPunct="0">
              <a:spcBef>
                <a:spcPts val="725"/>
              </a:spcBef>
              <a:spcAft>
                <a:spcPts val="725"/>
              </a:spcAft>
              <a:buClr>
                <a:srgbClr val="000000"/>
              </a:buClr>
              <a:buFont typeface="Arial" panose="020B0604020202020204" pitchFamily="34" charset="0"/>
              <a:buChar char="•"/>
              <a:defRPr/>
            </a:pPr>
            <a:r>
              <a:rPr lang="en-US" sz="1600" i="0" kern="0" dirty="0">
                <a:solidFill>
                  <a:srgbClr val="002060"/>
                </a:solidFill>
              </a:rPr>
              <a:t>Unit representative with MRRS access (usually medical) creates the DHA requirement in MRRS Deploy tab and monitors compliance.</a:t>
            </a:r>
          </a:p>
          <a:p>
            <a:pPr marL="228600" indent="-228600" eaLnBrk="0" hangingPunct="0">
              <a:spcBef>
                <a:spcPts val="725"/>
              </a:spcBef>
              <a:spcAft>
                <a:spcPts val="725"/>
              </a:spcAft>
              <a:buClr>
                <a:srgbClr val="000000"/>
              </a:buClr>
              <a:buFont typeface="Arial" pitchFamily="34" charset="0"/>
              <a:buChar char="•"/>
              <a:defRPr/>
            </a:pPr>
            <a:r>
              <a:rPr lang="en-US" sz="1600" i="0" kern="0" dirty="0">
                <a:solidFill>
                  <a:srgbClr val="002060"/>
                </a:solidFill>
              </a:rPr>
              <a:t>USFF BUMED DHA FM can assist in mass upload of DHA requirements in MRRS and can track/provide compliance update per EHA and MRRS upon request.</a:t>
            </a:r>
          </a:p>
          <a:p>
            <a:pPr marL="685800" lvl="1" indent="-228600" eaLnBrk="0" hangingPunct="0">
              <a:spcBef>
                <a:spcPts val="725"/>
              </a:spcBef>
              <a:spcAft>
                <a:spcPts val="725"/>
              </a:spcAft>
              <a:buClr>
                <a:srgbClr val="000000"/>
              </a:buClr>
              <a:buFont typeface="Arial" pitchFamily="34" charset="0"/>
              <a:buChar char="•"/>
              <a:defRPr/>
            </a:pPr>
            <a:r>
              <a:rPr kumimoji="0" lang="en-US" sz="1600" b="1" i="0" u="none" strike="noStrike" kern="0" cap="none" spc="0" normalizeH="0" baseline="0" noProof="0" dirty="0">
                <a:ln>
                  <a:noFill/>
                </a:ln>
                <a:solidFill>
                  <a:srgbClr val="002060"/>
                </a:solidFill>
                <a:effectLst/>
                <a:uLnTx/>
                <a:uFillTx/>
                <a:latin typeface="Arial"/>
              </a:rPr>
              <a:t>To assist with the process, the Unit POC must provide a roster of</a:t>
            </a:r>
            <a:r>
              <a:rPr lang="en-US" sz="1600" i="0" kern="0" dirty="0">
                <a:solidFill>
                  <a:srgbClr val="002060"/>
                </a:solidFill>
                <a:latin typeface="Arial"/>
              </a:rPr>
              <a:t> </a:t>
            </a:r>
            <a:r>
              <a:rPr kumimoji="0" lang="en-US" sz="1600" b="1" i="0" u="none" strike="noStrike" kern="0" cap="none" spc="0" normalizeH="0" baseline="0" noProof="0" dirty="0">
                <a:ln>
                  <a:noFill/>
                </a:ln>
                <a:solidFill>
                  <a:srgbClr val="002060"/>
                </a:solidFill>
                <a:effectLst/>
                <a:uLnTx/>
                <a:uFillTx/>
                <a:latin typeface="Arial"/>
              </a:rPr>
              <a:t>deploying/redeployed Service members</a:t>
            </a:r>
            <a:r>
              <a:rPr kumimoji="0" lang="en-US" sz="1600" b="1" i="0" u="none" strike="noStrike" kern="0" cap="none" spc="0" normalizeH="0" noProof="0" dirty="0">
                <a:ln>
                  <a:noFill/>
                </a:ln>
                <a:solidFill>
                  <a:srgbClr val="002060"/>
                </a:solidFill>
                <a:effectLst/>
                <a:uLnTx/>
                <a:uFillTx/>
                <a:latin typeface="Arial"/>
              </a:rPr>
              <a:t> to </a:t>
            </a:r>
            <a:r>
              <a:rPr kumimoji="0" lang="en-US" sz="1600" b="1" i="0" u="none" strike="noStrike" kern="0" cap="none" spc="0" normalizeH="0" baseline="0" noProof="0" dirty="0">
                <a:ln>
                  <a:noFill/>
                </a:ln>
                <a:solidFill>
                  <a:srgbClr val="002060"/>
                </a:solidFill>
                <a:effectLst/>
                <a:uLnTx/>
                <a:uFillTx/>
                <a:latin typeface="Arial"/>
              </a:rPr>
              <a:t>USFFC (</a:t>
            </a:r>
            <a:r>
              <a:rPr kumimoji="0" lang="en-US" sz="1600" b="1" i="0" u="none" strike="noStrike" kern="0" cap="none" spc="0" normalizeH="0" noProof="0" dirty="0">
                <a:ln>
                  <a:noFill/>
                </a:ln>
                <a:solidFill>
                  <a:srgbClr val="002060"/>
                </a:solidFill>
                <a:effectLst/>
                <a:uLnTx/>
                <a:uFillTx/>
                <a:latin typeface="Arial"/>
              </a:rPr>
              <a:t>EA for DHA</a:t>
            </a:r>
            <a:r>
              <a:rPr lang="en-US" sz="1600" i="0" kern="0" dirty="0">
                <a:solidFill>
                  <a:srgbClr val="002060"/>
                </a:solidFill>
                <a:latin typeface="Arial"/>
              </a:rPr>
              <a:t> per</a:t>
            </a:r>
            <a:r>
              <a:rPr kumimoji="0" lang="en-US" sz="1600" b="1" i="0" u="none" strike="noStrike" kern="0" cap="none" spc="0" normalizeH="0" noProof="0" dirty="0">
                <a:ln>
                  <a:noFill/>
                </a:ln>
                <a:solidFill>
                  <a:srgbClr val="002060"/>
                </a:solidFill>
                <a:effectLst/>
                <a:uLnTx/>
                <a:uFillTx/>
                <a:latin typeface="Arial"/>
              </a:rPr>
              <a:t> OPNAVINST 6100.3A). The roster </a:t>
            </a:r>
            <a:r>
              <a:rPr kumimoji="0" lang="en-US" sz="1600" b="1" i="0" u="none" strike="noStrike" kern="0" cap="none" spc="0" normalizeH="0" noProof="0">
                <a:ln>
                  <a:noFill/>
                </a:ln>
                <a:solidFill>
                  <a:srgbClr val="002060"/>
                </a:solidFill>
                <a:effectLst/>
                <a:uLnTx/>
                <a:uFillTx/>
                <a:latin typeface="Arial"/>
              </a:rPr>
              <a:t>must include</a:t>
            </a:r>
            <a:r>
              <a:rPr lang="en-US" sz="1600" i="0" kern="0">
                <a:solidFill>
                  <a:srgbClr val="002060"/>
                </a:solidFill>
              </a:rPr>
              <a:t>: </a:t>
            </a:r>
            <a:r>
              <a:rPr lang="en-US" sz="1600" i="0" kern="0" dirty="0">
                <a:solidFill>
                  <a:srgbClr val="002060"/>
                </a:solidFill>
              </a:rPr>
              <a:t>UIC, Unit Title, Name, Rank, DoD ID, Theater Entry Date, Theater Departure Date, Destination COCOM, Deployment Location/Country, and Unit POC. </a:t>
            </a:r>
          </a:p>
          <a:p>
            <a:pPr marR="0" lvl="0" algn="l" defTabSz="914400" rtl="0" eaLnBrk="0" fontAlgn="base" latinLnBrk="0" hangingPunct="0">
              <a:lnSpc>
                <a:spcPct val="100000"/>
              </a:lnSpc>
              <a:spcBef>
                <a:spcPts val="725"/>
              </a:spcBef>
              <a:spcAft>
                <a:spcPts val="725"/>
              </a:spcAft>
              <a:buClr>
                <a:srgbClr val="000000"/>
              </a:buClr>
              <a:buSzTx/>
              <a:tabLst/>
              <a:defRPr/>
            </a:pPr>
            <a:endParaRPr kumimoji="0" lang="en-US" sz="2000" b="1" i="0" u="none" strike="noStrike" kern="0" cap="none" spc="0" normalizeH="0" baseline="0" noProof="0" dirty="0">
              <a:ln>
                <a:noFill/>
              </a:ln>
              <a:solidFill>
                <a:srgbClr val="002060"/>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59181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189093" y="238367"/>
            <a:ext cx="6735726" cy="650631"/>
          </a:xfrm>
          <a:prstGeom prst="rect">
            <a:avLst/>
          </a:prstGeom>
        </p:spPr>
        <p:txBody>
          <a:bodyPr/>
          <a:lstStyle/>
          <a:p>
            <a:pPr algn="ctr" fontAlgn="auto">
              <a:spcBef>
                <a:spcPct val="20000"/>
              </a:spcBef>
              <a:spcAft>
                <a:spcPts val="0"/>
              </a:spcAft>
              <a:buFont typeface="Arial" pitchFamily="34" charset="0"/>
              <a:buNone/>
              <a:defRPr/>
            </a:pPr>
            <a:r>
              <a:rPr lang="en-US" sz="2800" b="1" i="0" dirty="0">
                <a:solidFill>
                  <a:srgbClr val="002060"/>
                </a:solidFill>
                <a:effectLst>
                  <a:outerShdw blurRad="38100" dist="38100" dir="2700000" algn="tl">
                    <a:srgbClr val="000000">
                      <a:alpha val="43137"/>
                    </a:srgbClr>
                  </a:outerShdw>
                </a:effectLst>
                <a:latin typeface="+mj-lt"/>
                <a:ea typeface="+mn-ea"/>
              </a:rPr>
              <a:t>Commander</a:t>
            </a:r>
            <a:r>
              <a:rPr lang="en-US" sz="2800" b="1" i="0" dirty="0">
                <a:solidFill>
                  <a:srgbClr val="002060"/>
                </a:solidFill>
                <a:effectLst>
                  <a:outerShdw blurRad="38100" dist="38100" dir="2700000" algn="tl">
                    <a:srgbClr val="000000">
                      <a:alpha val="43137"/>
                    </a:srgbClr>
                  </a:outerShdw>
                </a:effectLst>
                <a:latin typeface="+mn-lt"/>
                <a:ea typeface="+mn-ea"/>
              </a:rPr>
              <a:t> Directed DHAs </a:t>
            </a:r>
          </a:p>
        </p:txBody>
      </p:sp>
      <p:sp>
        <p:nvSpPr>
          <p:cNvPr id="3" name="Slide Number Placeholder 2"/>
          <p:cNvSpPr>
            <a:spLocks noGrp="1"/>
          </p:cNvSpPr>
          <p:nvPr>
            <p:ph type="sldNum" sz="quarter" idx="11"/>
          </p:nvPr>
        </p:nvSpPr>
        <p:spPr/>
        <p:txBody>
          <a:bodyPr/>
          <a:lstStyle/>
          <a:p>
            <a:pPr>
              <a:defRPr/>
            </a:pPr>
            <a:fld id="{3412B319-6C18-4850-85B2-82DBED2EB12E}" type="slidenum">
              <a:rPr lang="en-US" smtClean="0"/>
              <a:pPr>
                <a:defRPr/>
              </a:pPr>
              <a:t>9</a:t>
            </a:fld>
            <a:endParaRPr lang="en-US" dirty="0"/>
          </a:p>
        </p:txBody>
      </p:sp>
      <p:sp>
        <p:nvSpPr>
          <p:cNvPr id="7" name="TextBox 6"/>
          <p:cNvSpPr txBox="1"/>
          <p:nvPr/>
        </p:nvSpPr>
        <p:spPr>
          <a:xfrm>
            <a:off x="3886200" y="6352401"/>
            <a:ext cx="1321196" cy="276999"/>
          </a:xfrm>
          <a:prstGeom prst="rect">
            <a:avLst/>
          </a:prstGeom>
          <a:noFill/>
        </p:spPr>
        <p:txBody>
          <a:bodyPr wrap="none" rtlCol="0">
            <a:spAutoFit/>
          </a:bodyPr>
          <a:lstStyle/>
          <a:p>
            <a:pPr fontAlgn="base">
              <a:spcBef>
                <a:spcPct val="0"/>
              </a:spcBef>
              <a:spcAft>
                <a:spcPct val="0"/>
              </a:spcAft>
            </a:pPr>
            <a:r>
              <a:rPr lang="en-US" sz="1200" b="1" dirty="0">
                <a:solidFill>
                  <a:srgbClr val="009900"/>
                </a:solidFill>
                <a:cs typeface="Arial" charset="0"/>
              </a:rPr>
              <a:t>UNCLASSIFIED</a:t>
            </a:r>
          </a:p>
        </p:txBody>
      </p:sp>
      <p:sp>
        <p:nvSpPr>
          <p:cNvPr id="8" name="Rectangle 7"/>
          <p:cNvSpPr/>
          <p:nvPr/>
        </p:nvSpPr>
        <p:spPr>
          <a:xfrm>
            <a:off x="571502" y="1301751"/>
            <a:ext cx="8009793" cy="5078313"/>
          </a:xfrm>
          <a:prstGeom prst="rect">
            <a:avLst/>
          </a:prstGeom>
        </p:spPr>
        <p:txBody>
          <a:bodyPr wrap="square">
            <a:spAutoFit/>
          </a:bodyPr>
          <a:lstStyle/>
          <a:p>
            <a:pPr algn="ctr"/>
            <a:r>
              <a:rPr lang="en-US" i="0" dirty="0">
                <a:solidFill>
                  <a:srgbClr val="002060"/>
                </a:solidFill>
              </a:rPr>
              <a:t>For the Marine Corps</a:t>
            </a:r>
          </a:p>
          <a:p>
            <a:pPr algn="ctr"/>
            <a:endParaRPr lang="en-US" i="0" dirty="0">
              <a:solidFill>
                <a:srgbClr val="002060"/>
              </a:solidFill>
            </a:endParaRPr>
          </a:p>
          <a:p>
            <a:pPr marL="342900" indent="-342900">
              <a:buFont typeface="Arial" panose="020B0604020202020204" pitchFamily="34" charset="0"/>
              <a:buChar char="•"/>
            </a:pPr>
            <a:r>
              <a:rPr lang="en-US" i="0" dirty="0">
                <a:solidFill>
                  <a:srgbClr val="002060"/>
                </a:solidFill>
              </a:rPr>
              <a:t>Due to the nature and ability of UDPs and MEUs to be redirected to “hotspots,” Marines on UDP or MEU require the Pre-DHA DD2795 regardless of where they are permanently stationed or coming from. </a:t>
            </a:r>
          </a:p>
          <a:p>
            <a:endParaRPr lang="en-US" i="0" dirty="0">
              <a:solidFill>
                <a:srgbClr val="002060"/>
              </a:solidFill>
            </a:endParaRPr>
          </a:p>
          <a:p>
            <a:pPr marL="342900" indent="-342900">
              <a:buFont typeface="Arial" panose="020B0604020202020204" pitchFamily="34" charset="0"/>
              <a:buChar char="•"/>
            </a:pPr>
            <a:r>
              <a:rPr lang="en-US" i="0" dirty="0">
                <a:solidFill>
                  <a:srgbClr val="002060"/>
                </a:solidFill>
              </a:rPr>
              <a:t>Marines on exercises which are outside the U.S. for greater than 30 days require DRHAs.</a:t>
            </a:r>
          </a:p>
          <a:p>
            <a:pPr marL="342900" indent="-342900">
              <a:buFont typeface="Arial" panose="020B0604020202020204" pitchFamily="34" charset="0"/>
              <a:buChar char="•"/>
            </a:pPr>
            <a:endParaRPr lang="en-US" i="0" dirty="0">
              <a:solidFill>
                <a:srgbClr val="002060"/>
              </a:solidFill>
            </a:endParaRPr>
          </a:p>
          <a:p>
            <a:pPr marL="342900" indent="-342900">
              <a:buFont typeface="Arial" panose="020B0604020202020204" pitchFamily="34" charset="0"/>
              <a:buChar char="•"/>
            </a:pPr>
            <a:r>
              <a:rPr lang="en-US" i="0" dirty="0">
                <a:solidFill>
                  <a:srgbClr val="002060"/>
                </a:solidFill>
              </a:rPr>
              <a:t>Embassy Security Guard Marines are required to complete DRHAs unless the country location is on the Enduring Locations Master List.</a:t>
            </a:r>
          </a:p>
          <a:p>
            <a:pPr marL="342900" indent="-342900">
              <a:buFont typeface="Arial" panose="020B0604020202020204" pitchFamily="34" charset="0"/>
              <a:buChar char="•"/>
            </a:pPr>
            <a:endParaRPr lang="en-US" i="0" dirty="0">
              <a:solidFill>
                <a:srgbClr val="002060"/>
              </a:solidFill>
            </a:endParaRPr>
          </a:p>
          <a:p>
            <a:pPr marL="342900" indent="-342900">
              <a:buFont typeface="Arial" panose="020B0604020202020204" pitchFamily="34" charset="0"/>
              <a:buChar char="•"/>
            </a:pPr>
            <a:r>
              <a:rPr lang="en-US" i="0" dirty="0">
                <a:solidFill>
                  <a:srgbClr val="002060"/>
                </a:solidFill>
              </a:rPr>
              <a:t>Marines deploying to Bahrain, regardless of location within the country, are required to complete the DRHAs.</a:t>
            </a:r>
          </a:p>
          <a:p>
            <a:endParaRPr lang="en-US" i="0" dirty="0">
              <a:solidFill>
                <a:srgbClr val="003366"/>
              </a:solidFill>
            </a:endParaRPr>
          </a:p>
          <a:p>
            <a:r>
              <a:rPr lang="en-US" dirty="0">
                <a:solidFill>
                  <a:srgbClr val="FF0000"/>
                </a:solidFill>
              </a:rPr>
              <a:t> Note: </a:t>
            </a:r>
            <a:r>
              <a:rPr lang="en-US" dirty="0">
                <a:solidFill>
                  <a:srgbClr val="003366"/>
                </a:solidFill>
              </a:rPr>
              <a:t>Info provided by HQMC M&amp;RA/MI Division. POC: Ms. Leanne Miller at </a:t>
            </a:r>
            <a:r>
              <a:rPr lang="en-US" u="sng" dirty="0">
                <a:hlinkClick r:id="rId2"/>
              </a:rPr>
              <a:t>leona.miller.ctr@usmc.mil</a:t>
            </a:r>
            <a:endParaRPr lang="en-US" dirty="0"/>
          </a:p>
        </p:txBody>
      </p:sp>
    </p:spTree>
    <p:extLst>
      <p:ext uri="{BB962C8B-B14F-4D97-AF65-F5344CB8AC3E}">
        <p14:creationId xmlns:p14="http://schemas.microsoft.com/office/powerpoint/2010/main" val="3922265882"/>
      </p:ext>
    </p:extLst>
  </p:cSld>
  <p:clrMapOvr>
    <a:masterClrMapping/>
  </p:clrMapOvr>
</p:sld>
</file>

<file path=ppt/theme/theme1.xml><?xml version="1.0" encoding="utf-8"?>
<a:theme xmlns:a="http://schemas.openxmlformats.org/drawingml/2006/main" name="FFC Division Director’s Meeting template">
  <a:themeElements>
    <a:clrScheme name="">
      <a:dk1>
        <a:srgbClr val="000000"/>
      </a:dk1>
      <a:lt1>
        <a:srgbClr val="FFFFFF"/>
      </a:lt1>
      <a:dk2>
        <a:srgbClr val="000000"/>
      </a:dk2>
      <a:lt2>
        <a:srgbClr val="919191"/>
      </a:lt2>
      <a:accent1>
        <a:srgbClr val="FFFFCC"/>
      </a:accent1>
      <a:accent2>
        <a:srgbClr val="009900"/>
      </a:accent2>
      <a:accent3>
        <a:srgbClr val="FFFFFF"/>
      </a:accent3>
      <a:accent4>
        <a:srgbClr val="000000"/>
      </a:accent4>
      <a:accent5>
        <a:srgbClr val="FFFFE2"/>
      </a:accent5>
      <a:accent6>
        <a:srgbClr val="008A00"/>
      </a:accent6>
      <a:hlink>
        <a:srgbClr val="0033CC"/>
      </a:hlink>
      <a:folHlink>
        <a:srgbClr val="0066CC"/>
      </a:folHlink>
    </a:clrScheme>
    <a:fontScheme name="FFC Division Director’s Meet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FFC Division Director’s Meeting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FC Division Director’s Meet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FC Division Director’s Meeting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FC Division Director’s Meeting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FC Division Director’s Meeting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FC Division Director’s Meeting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FC Division Director’s Meeting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FC Division Director’s Meeting template 8">
        <a:dk1>
          <a:srgbClr val="000000"/>
        </a:dk1>
        <a:lt1>
          <a:srgbClr val="DDDDDD"/>
        </a:lt1>
        <a:dk2>
          <a:srgbClr val="000000"/>
        </a:dk2>
        <a:lt2>
          <a:srgbClr val="919191"/>
        </a:lt2>
        <a:accent1>
          <a:srgbClr val="2717F5"/>
        </a:accent1>
        <a:accent2>
          <a:srgbClr val="1524E9"/>
        </a:accent2>
        <a:accent3>
          <a:srgbClr val="EBEBEB"/>
        </a:accent3>
        <a:accent4>
          <a:srgbClr val="000000"/>
        </a:accent4>
        <a:accent5>
          <a:srgbClr val="ACABF9"/>
        </a:accent5>
        <a:accent6>
          <a:srgbClr val="1220D3"/>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FFC Division Director’s Meeting template 9">
        <a:dk1>
          <a:srgbClr val="000000"/>
        </a:dk1>
        <a:lt1>
          <a:srgbClr val="FFFFFF"/>
        </a:lt1>
        <a:dk2>
          <a:srgbClr val="000000"/>
        </a:dk2>
        <a:lt2>
          <a:srgbClr val="919191"/>
        </a:lt2>
        <a:accent1>
          <a:srgbClr val="2717F5"/>
        </a:accent1>
        <a:accent2>
          <a:srgbClr val="00CC99"/>
        </a:accent2>
        <a:accent3>
          <a:srgbClr val="FFFFFF"/>
        </a:accent3>
        <a:accent4>
          <a:srgbClr val="000000"/>
        </a:accent4>
        <a:accent5>
          <a:srgbClr val="ACABF9"/>
        </a:accent5>
        <a:accent6>
          <a:srgbClr val="00B98A"/>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ab4dba0-2b8b-414a-8eb3-7f503f0ef01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D5255E20C2EB46933843999236D328" ma:contentTypeVersion="16" ma:contentTypeDescription="Create a new document." ma:contentTypeScope="" ma:versionID="28aa55a1fb0525c8a2429a395fd2c5ba">
  <xsd:schema xmlns:xsd="http://www.w3.org/2001/XMLSchema" xmlns:xs="http://www.w3.org/2001/XMLSchema" xmlns:p="http://schemas.microsoft.com/office/2006/metadata/properties" xmlns:ns3="dab4dba0-2b8b-414a-8eb3-7f503f0ef013" xmlns:ns4="8149f086-38e7-4b93-8b9f-869f0dbfa57b" targetNamespace="http://schemas.microsoft.com/office/2006/metadata/properties" ma:root="true" ma:fieldsID="c7eb37ce8b2bd48a73ec7f4d590ee492" ns3:_="" ns4:_="">
    <xsd:import namespace="dab4dba0-2b8b-414a-8eb3-7f503f0ef013"/>
    <xsd:import namespace="8149f086-38e7-4b93-8b9f-869f0dbfa57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b4dba0-2b8b-414a-8eb3-7f503f0ef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49f086-38e7-4b93-8b9f-869f0dbfa57b"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49133B-3D17-48B9-90F6-EEFAD63318A7}">
  <ds:schemaRefs>
    <ds:schemaRef ds:uri="http://schemas.microsoft.com/sharepoint/v3/contenttype/forms"/>
  </ds:schemaRefs>
</ds:datastoreItem>
</file>

<file path=customXml/itemProps2.xml><?xml version="1.0" encoding="utf-8"?>
<ds:datastoreItem xmlns:ds="http://schemas.openxmlformats.org/officeDocument/2006/customXml" ds:itemID="{70066931-14AE-4F01-9ACC-5313BBF7CAE0}">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dab4dba0-2b8b-414a-8eb3-7f503f0ef013"/>
    <ds:schemaRef ds:uri="http://purl.org/dc/terms/"/>
    <ds:schemaRef ds:uri="http://schemas.openxmlformats.org/package/2006/metadata/core-properties"/>
    <ds:schemaRef ds:uri="http://purl.org/dc/dcmitype/"/>
    <ds:schemaRef ds:uri="8149f086-38e7-4b93-8b9f-869f0dbfa57b"/>
    <ds:schemaRef ds:uri="http://www.w3.org/XML/1998/namespace"/>
  </ds:schemaRefs>
</ds:datastoreItem>
</file>

<file path=customXml/itemProps3.xml><?xml version="1.0" encoding="utf-8"?>
<ds:datastoreItem xmlns:ds="http://schemas.openxmlformats.org/officeDocument/2006/customXml" ds:itemID="{1702023B-1C9E-4C4D-A99F-27FA47C5FE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b4dba0-2b8b-414a-8eb3-7f503f0ef013"/>
    <ds:schemaRef ds:uri="8149f086-38e7-4b93-8b9f-869f0dbfa5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99284</TotalTime>
  <Words>3361</Words>
  <Application>Microsoft Office PowerPoint</Application>
  <PresentationFormat>On-screen Show (4:3)</PresentationFormat>
  <Paragraphs>382</Paragraphs>
  <Slides>29</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ＭＳ Ｐゴシック</vt:lpstr>
      <vt:lpstr>Arial</vt:lpstr>
      <vt:lpstr>Calibri</vt:lpstr>
      <vt:lpstr>Times New Roman</vt:lpstr>
      <vt:lpstr>FFC Division Director’s Meeting template</vt:lpstr>
      <vt:lpstr>Worksheet</vt:lpstr>
      <vt:lpstr>PowerPoint Presentation</vt:lpstr>
      <vt:lpstr>PowerPoint Presentation</vt:lpstr>
      <vt:lpstr>Agenda</vt:lpstr>
      <vt:lpstr>PowerPoint Presentation</vt:lpstr>
      <vt:lpstr>Deployment Health Compliance Information  </vt:lpstr>
      <vt:lpstr>DHA Exemptions</vt:lpstr>
      <vt:lpstr>PowerPoint Presentation</vt:lpstr>
      <vt:lpstr>PowerPoint Presentation</vt:lpstr>
      <vt:lpstr>PowerPoint Presentation</vt:lpstr>
      <vt:lpstr>Deployment Health Compliance  </vt:lpstr>
      <vt:lpstr>Responsibilities</vt:lpstr>
      <vt:lpstr>Responsibilities (cont.)</vt:lpstr>
      <vt:lpstr>DRHA Process </vt:lpstr>
      <vt:lpstr>PowerPoint Presentation</vt:lpstr>
      <vt:lpstr>Identifying the DHA Population</vt:lpstr>
      <vt:lpstr>PowerPoint Presentation</vt:lpstr>
      <vt:lpstr>PowerPoint Presentation</vt:lpstr>
      <vt:lpstr>PowerPoint Presentation</vt:lpstr>
      <vt:lpstr>PowerPoint Presentation</vt:lpstr>
      <vt:lpstr>PowerPoint Presentation</vt:lpstr>
      <vt:lpstr>PowerPoint Presentation</vt:lpstr>
      <vt:lpstr>July 2025 Closeouts  for June 2025 Redeployers (PDHA) and  January 2025 Redeployers (PDHRA) February, March and April 2025 PDHRA  Leading Indicators   PDHRA Long Overdue Report </vt:lpstr>
      <vt:lpstr>PDHA (DD2796) Report Card  –          June 2025 Redeployers Closeout</vt:lpstr>
      <vt:lpstr>PDHRA (DD2900) Report Card –     January 2025 Redeployers Closeout</vt:lpstr>
      <vt:lpstr>PDHRA (DD 2900) Leading Indicators ( February,  March, &amp; April 2025 Redeployers - In the Window)</vt:lpstr>
      <vt:lpstr>DHA July 2025 Closeout Data</vt:lpstr>
      <vt:lpstr>Impact if DHA Requirements were not Met</vt:lpstr>
      <vt:lpstr>Navy DHA Information Resources </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FFC Standard Template - JAN08</dc:title>
  <dc:creator>administrator</dc:creator>
  <cp:lastModifiedBy>Sanchez, Christian G CTR (USA)</cp:lastModifiedBy>
  <cp:revision>3879</cp:revision>
  <cp:lastPrinted>2016-02-18T15:47:40Z</cp:lastPrinted>
  <dcterms:created xsi:type="dcterms:W3CDTF">2005-02-17T13:34:37Z</dcterms:created>
  <dcterms:modified xsi:type="dcterms:W3CDTF">2025-08-19T14:14:40Z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tails">
    <vt:lpwstr/>
  </property>
  <property fmtid="{D5CDD505-2E9C-101B-9397-08002B2CF9AE}" pid="3" name="ContentType">
    <vt:lpwstr>Document</vt:lpwstr>
  </property>
  <property fmtid="{D5CDD505-2E9C-101B-9397-08002B2CF9AE}" pid="4" name="ContentTypeId">
    <vt:lpwstr>0x010100ABD5255E20C2EB46933843999236D328</vt:lpwstr>
  </property>
</Properties>
</file>